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1" r:id="rId3"/>
    <p:sldId id="265" r:id="rId4"/>
    <p:sldId id="266" r:id="rId5"/>
    <p:sldId id="268" r:id="rId6"/>
    <p:sldId id="270" r:id="rId7"/>
    <p:sldId id="267" r:id="rId8"/>
    <p:sldId id="259" r:id="rId9"/>
    <p:sldId id="261" r:id="rId10"/>
    <p:sldId id="263" r:id="rId11"/>
    <p:sldId id="264"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1101CD96-A706-4DC4-8536-2DA01B73903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1101CD96-A706-4DC4-8536-2DA01B73903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1101CD96-A706-4DC4-8536-2DA01B739037}"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4A2A6B28-5D92-463E-9537-01165E163C66}" type="datetimeFigureOut">
              <a:rPr lang="el-GR" smtClean="0"/>
              <a:pPr/>
              <a:t>5/3/2021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1101CD96-A706-4DC4-8536-2DA01B739037}"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A2A6B28-5D92-463E-9537-01165E163C66}" type="datetimeFigureOut">
              <a:rPr lang="el-GR" smtClean="0"/>
              <a:pPr/>
              <a:t>5/3/2021</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101CD96-A706-4DC4-8536-2DA01B739037}"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788024" y="476672"/>
            <a:ext cx="3815432" cy="1728192"/>
          </a:xfrm>
        </p:spPr>
        <p:txBody>
          <a:bodyPr>
            <a:normAutofit fontScale="90000"/>
          </a:bodyPr>
          <a:lstStyle/>
          <a:p>
            <a:r>
              <a:rPr lang="el-GR" sz="6000" b="1" dirty="0" smtClean="0"/>
              <a:t/>
            </a:r>
            <a:br>
              <a:rPr lang="el-GR" sz="6000" b="1" dirty="0" smtClean="0"/>
            </a:br>
            <a:r>
              <a:rPr lang="el-GR" sz="6000" b="1" dirty="0" smtClean="0"/>
              <a:t/>
            </a:r>
            <a:br>
              <a:rPr lang="el-GR" sz="6000" b="1" dirty="0" smtClean="0"/>
            </a:br>
            <a:r>
              <a:rPr lang="en-US" sz="6000" b="1" dirty="0" smtClean="0"/>
              <a:t>Against BUBBLE</a:t>
            </a:r>
            <a:endParaRPr lang="el-GR" sz="6000" b="1" dirty="0"/>
          </a:p>
        </p:txBody>
      </p:sp>
      <p:sp>
        <p:nvSpPr>
          <p:cNvPr id="3" name="2 - Υπότιτλος"/>
          <p:cNvSpPr>
            <a:spLocks noGrp="1"/>
          </p:cNvSpPr>
          <p:nvPr>
            <p:ph type="subTitle" idx="1"/>
          </p:nvPr>
        </p:nvSpPr>
        <p:spPr>
          <a:xfrm>
            <a:off x="611560" y="2636912"/>
            <a:ext cx="8136904" cy="3528392"/>
          </a:xfrm>
        </p:spPr>
        <p:txBody>
          <a:bodyPr>
            <a:normAutofit/>
          </a:bodyPr>
          <a:lstStyle/>
          <a:p>
            <a:pPr algn="ctr"/>
            <a:r>
              <a:rPr lang="el-GR" sz="4000" b="1" dirty="0" smtClean="0"/>
              <a:t>     </a:t>
            </a:r>
            <a:r>
              <a:rPr lang="el-GR" sz="2000" b="1" dirty="0" smtClean="0"/>
              <a:t>ΑΝΤΙΜΕΤΩΠΙΖΟΝΤΑΣ  τον  ΕΚΦΟΒΙΣΜΟ</a:t>
            </a:r>
            <a:r>
              <a:rPr lang="el-GR" sz="2000" b="1" dirty="0" smtClean="0">
                <a:solidFill>
                  <a:schemeClr val="tx1">
                    <a:lumMod val="75000"/>
                  </a:schemeClr>
                </a:solidFill>
              </a:rPr>
              <a:t>                                       </a:t>
            </a:r>
          </a:p>
          <a:p>
            <a:pPr algn="ctr"/>
            <a:r>
              <a:rPr lang="el-GR" sz="2000" b="1" dirty="0" smtClean="0">
                <a:solidFill>
                  <a:schemeClr val="tx1">
                    <a:lumMod val="75000"/>
                  </a:schemeClr>
                </a:solidFill>
              </a:rPr>
              <a:t>          01.09.2019 – 31.08.2021</a:t>
            </a:r>
            <a:endParaRPr lang="el-GR" sz="2000" b="1" dirty="0">
              <a:solidFill>
                <a:schemeClr val="tx1">
                  <a:lumMod val="75000"/>
                </a:schemeClr>
              </a:solidFill>
            </a:endParaRPr>
          </a:p>
          <a:p>
            <a:pPr algn="ctr"/>
            <a:r>
              <a:rPr lang="en-GB" sz="2000" b="1" dirty="0" smtClean="0">
                <a:solidFill>
                  <a:schemeClr val="tx1">
                    <a:lumMod val="75000"/>
                  </a:schemeClr>
                </a:solidFill>
              </a:rPr>
              <a:t>Key Action 2: Strategic partnerships for school Education </a:t>
            </a:r>
            <a:endParaRPr lang="el-GR" sz="2000" b="1" dirty="0">
              <a:solidFill>
                <a:schemeClr val="tx1">
                  <a:lumMod val="75000"/>
                </a:schemeClr>
              </a:solidFill>
            </a:endParaRPr>
          </a:p>
          <a:p>
            <a:pPr algn="ctr"/>
            <a:r>
              <a:rPr lang="en-US" sz="2000" b="1" dirty="0" smtClean="0">
                <a:solidFill>
                  <a:schemeClr val="tx1">
                    <a:lumMod val="75000"/>
                  </a:schemeClr>
                </a:solidFill>
              </a:rPr>
              <a:t>Id: 2019-1-IT02-</a:t>
            </a:r>
            <a:r>
              <a:rPr lang="en-GB" sz="2000" b="1" dirty="0" smtClean="0">
                <a:solidFill>
                  <a:schemeClr val="tx1">
                    <a:lumMod val="75000"/>
                  </a:schemeClr>
                </a:solidFill>
              </a:rPr>
              <a:t>KA201-062355</a:t>
            </a:r>
            <a:endParaRPr lang="el-GR" sz="2000" b="1" dirty="0">
              <a:solidFill>
                <a:schemeClr val="tx1">
                  <a:lumMod val="75000"/>
                </a:schemeClr>
              </a:solidFill>
            </a:endParaRPr>
          </a:p>
        </p:txBody>
      </p:sp>
      <p:pic>
        <p:nvPicPr>
          <p:cNvPr id="5" name="4 - Εικόνα" descr="ED"/>
          <p:cNvPicPr/>
          <p:nvPr/>
        </p:nvPicPr>
        <p:blipFill>
          <a:blip r:embed="rId2" cstate="print"/>
          <a:srcRect/>
          <a:stretch>
            <a:fillRect/>
          </a:stretch>
        </p:blipFill>
        <p:spPr bwMode="auto">
          <a:xfrm>
            <a:off x="1550277" y="415900"/>
            <a:ext cx="409575" cy="409575"/>
          </a:xfrm>
          <a:prstGeom prst="rect">
            <a:avLst/>
          </a:prstGeom>
          <a:noFill/>
          <a:ln w="9525">
            <a:noFill/>
            <a:miter lim="800000"/>
            <a:headEnd/>
            <a:tailEnd/>
          </a:ln>
        </p:spPr>
      </p:pic>
      <p:graphicFrame>
        <p:nvGraphicFramePr>
          <p:cNvPr id="6" name="5 - Πίνακας"/>
          <p:cNvGraphicFramePr>
            <a:graphicFrameLocks noGrp="1"/>
          </p:cNvGraphicFramePr>
          <p:nvPr>
            <p:extLst>
              <p:ext uri="{D42A27DB-BD31-4B8C-83A1-F6EECF244321}">
                <p14:modId xmlns:p14="http://schemas.microsoft.com/office/powerpoint/2010/main" val="3937761438"/>
              </p:ext>
            </p:extLst>
          </p:nvPr>
        </p:nvGraphicFramePr>
        <p:xfrm>
          <a:off x="323528" y="929298"/>
          <a:ext cx="3240360" cy="2211592"/>
        </p:xfrm>
        <a:graphic>
          <a:graphicData uri="http://schemas.openxmlformats.org/drawingml/2006/table">
            <a:tbl>
              <a:tblPr/>
              <a:tblGrid>
                <a:gridCol w="3240360"/>
              </a:tblGrid>
              <a:tr h="295100">
                <a:tc>
                  <a:txBody>
                    <a:bodyPr/>
                    <a:lstStyle/>
                    <a:p>
                      <a:pPr algn="ctr">
                        <a:lnSpc>
                          <a:spcPct val="115000"/>
                        </a:lnSpc>
                        <a:spcAft>
                          <a:spcPts val="0"/>
                        </a:spcAft>
                      </a:pPr>
                      <a:r>
                        <a:rPr lang="el-GR" sz="1400" dirty="0">
                          <a:latin typeface="Calibri"/>
                          <a:ea typeface="Calibri"/>
                          <a:cs typeface="Calibri"/>
                        </a:rPr>
                        <a:t>ΕΛΛΗΝΙΚΗ ΔΗΜΟΚΡΑΤΙΑ</a:t>
                      </a:r>
                      <a:endParaRPr lang="el-GR" sz="1400" dirty="0">
                        <a:latin typeface="Calibri"/>
                        <a:ea typeface="Calibri"/>
                        <a:cs typeface="Times New Roman"/>
                      </a:endParaRPr>
                    </a:p>
                  </a:txBody>
                  <a:tcPr marL="64502" marR="64502" marT="0" marB="0">
                    <a:lnL>
                      <a:noFill/>
                    </a:lnL>
                    <a:lnR>
                      <a:noFill/>
                    </a:lnR>
                    <a:lnT>
                      <a:noFill/>
                    </a:lnT>
                    <a:lnB>
                      <a:noFill/>
                    </a:lnB>
                  </a:tcPr>
                </a:tc>
              </a:tr>
              <a:tr h="684740">
                <a:tc>
                  <a:txBody>
                    <a:bodyPr/>
                    <a:lstStyle/>
                    <a:p>
                      <a:pPr algn="ctr">
                        <a:lnSpc>
                          <a:spcPct val="115000"/>
                        </a:lnSpc>
                        <a:spcAft>
                          <a:spcPts val="0"/>
                        </a:spcAft>
                      </a:pPr>
                      <a:endParaRPr lang="el-GR" sz="1400" dirty="0" smtClean="0">
                        <a:latin typeface="Calibri"/>
                        <a:ea typeface="Calibri"/>
                        <a:cs typeface="Calibri"/>
                      </a:endParaRPr>
                    </a:p>
                    <a:p>
                      <a:pPr algn="ctr">
                        <a:lnSpc>
                          <a:spcPct val="115000"/>
                        </a:lnSpc>
                        <a:spcAft>
                          <a:spcPts val="0"/>
                        </a:spcAft>
                      </a:pPr>
                      <a:r>
                        <a:rPr lang="el-GR" sz="1400" dirty="0" smtClean="0">
                          <a:latin typeface="Calibri"/>
                          <a:ea typeface="Calibri"/>
                          <a:cs typeface="Calibri"/>
                        </a:rPr>
                        <a:t>ΥΠΟΥΡΓΕΙΟ </a:t>
                      </a:r>
                      <a:r>
                        <a:rPr lang="el-GR" sz="1400" dirty="0">
                          <a:latin typeface="Calibri"/>
                          <a:ea typeface="Calibri"/>
                          <a:cs typeface="Calibri"/>
                        </a:rPr>
                        <a:t>ΠΑΙΔΕΙΑΣ ΚΑΙ ΘΡΗΣΚΕΥΜΑΤΩΝ</a:t>
                      </a:r>
                      <a:endParaRPr lang="el-GR" sz="1400" dirty="0">
                        <a:latin typeface="Calibri"/>
                        <a:ea typeface="Calibri"/>
                        <a:cs typeface="Times New Roman"/>
                      </a:endParaRPr>
                    </a:p>
                    <a:p>
                      <a:pPr algn="ctr">
                        <a:lnSpc>
                          <a:spcPct val="115000"/>
                        </a:lnSpc>
                        <a:spcAft>
                          <a:spcPts val="0"/>
                        </a:spcAft>
                      </a:pPr>
                      <a:r>
                        <a:rPr lang="el-GR" sz="1400" dirty="0">
                          <a:latin typeface="Calibri"/>
                          <a:ea typeface="Calibri"/>
                          <a:cs typeface="Calibri"/>
                        </a:rPr>
                        <a:t>----</a:t>
                      </a:r>
                      <a:endParaRPr lang="el-GR" sz="1400" dirty="0">
                        <a:latin typeface="Calibri"/>
                        <a:ea typeface="Calibri"/>
                        <a:cs typeface="Times New Roman"/>
                      </a:endParaRPr>
                    </a:p>
                  </a:txBody>
                  <a:tcPr marL="64502" marR="64502" marT="0" marB="0">
                    <a:lnL>
                      <a:noFill/>
                    </a:lnL>
                    <a:lnR>
                      <a:noFill/>
                    </a:lnR>
                    <a:lnT>
                      <a:noFill/>
                    </a:lnT>
                    <a:lnB>
                      <a:noFill/>
                    </a:lnB>
                  </a:tcPr>
                </a:tc>
              </a:tr>
              <a:tr h="1180400">
                <a:tc>
                  <a:txBody>
                    <a:bodyPr/>
                    <a:lstStyle/>
                    <a:p>
                      <a:pPr algn="ctr">
                        <a:lnSpc>
                          <a:spcPct val="115000"/>
                        </a:lnSpc>
                        <a:spcAft>
                          <a:spcPts val="0"/>
                        </a:spcAft>
                      </a:pPr>
                      <a:r>
                        <a:rPr lang="el-GR" sz="1400" dirty="0">
                          <a:latin typeface="Calibri"/>
                          <a:ea typeface="Calibri"/>
                          <a:cs typeface="Calibri"/>
                        </a:rPr>
                        <a:t>ΠΕΡΙΦΕΡΕΙΑΚΗ ΔΙΕΥΘΥΝΣΗ </a:t>
                      </a:r>
                      <a:endParaRPr lang="el-GR" sz="1400" dirty="0">
                        <a:latin typeface="Calibri"/>
                        <a:ea typeface="Calibri"/>
                        <a:cs typeface="Times New Roman"/>
                      </a:endParaRPr>
                    </a:p>
                    <a:p>
                      <a:pPr algn="ctr">
                        <a:lnSpc>
                          <a:spcPct val="115000"/>
                        </a:lnSpc>
                        <a:spcAft>
                          <a:spcPts val="0"/>
                        </a:spcAft>
                      </a:pPr>
                      <a:r>
                        <a:rPr lang="el-GR" sz="1400" dirty="0">
                          <a:latin typeface="Calibri"/>
                          <a:ea typeface="Calibri"/>
                          <a:cs typeface="Calibri"/>
                        </a:rPr>
                        <a:t>ΠΡΩΤΟΒΑΘΜΙΑΣ ΚΑΙ ΔΕΥΤΕΡΟΒΑΘΜΙΑΣ </a:t>
                      </a:r>
                      <a:endParaRPr lang="el-GR" sz="1400" dirty="0">
                        <a:latin typeface="Calibri"/>
                        <a:ea typeface="Calibri"/>
                        <a:cs typeface="Times New Roman"/>
                      </a:endParaRPr>
                    </a:p>
                    <a:p>
                      <a:pPr algn="ctr">
                        <a:lnSpc>
                          <a:spcPct val="115000"/>
                        </a:lnSpc>
                        <a:spcAft>
                          <a:spcPts val="0"/>
                        </a:spcAft>
                      </a:pPr>
                      <a:r>
                        <a:rPr lang="el-GR" sz="1400" dirty="0">
                          <a:latin typeface="Calibri"/>
                          <a:ea typeface="Calibri"/>
                          <a:cs typeface="Calibri"/>
                        </a:rPr>
                        <a:t>ΕΚΠΑΙΔΕΥΣΗΣ ΘΕΣΣΑΛΙΑΣ </a:t>
                      </a:r>
                      <a:endParaRPr lang="el-GR" sz="1400" dirty="0">
                        <a:latin typeface="Calibri"/>
                        <a:ea typeface="Calibri"/>
                        <a:cs typeface="Times New Roman"/>
                      </a:endParaRPr>
                    </a:p>
                  </a:txBody>
                  <a:tcPr marL="64502" marR="64502" marT="0" marB="0">
                    <a:lnL>
                      <a:noFill/>
                    </a:lnL>
                    <a:lnR>
                      <a:noFill/>
                    </a:lnR>
                    <a:lnT>
                      <a:noFill/>
                    </a:lnT>
                    <a:lnB>
                      <a:noFill/>
                    </a:lnB>
                  </a:tcPr>
                </a:tc>
              </a:tr>
            </a:tbl>
          </a:graphicData>
        </a:graphic>
      </p:graphicFrame>
      <p:pic>
        <p:nvPicPr>
          <p:cNvPr id="7" name="Picture 3" descr="Image result for erasmus plu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12078"/>
            <a:ext cx="2181225" cy="617220"/>
          </a:xfrm>
          <a:prstGeom prst="rect">
            <a:avLst/>
          </a:prstGeom>
          <a:noFill/>
          <a:ln>
            <a:noFill/>
          </a:ln>
        </p:spPr>
      </p:pic>
      <p:pic>
        <p:nvPicPr>
          <p:cNvPr id="8" name="Obraz 3"/>
          <p:cNvPicPr>
            <a:picLocks noChangeAspect="1"/>
          </p:cNvPicPr>
          <p:nvPr/>
        </p:nvPicPr>
        <p:blipFill>
          <a:blip r:embed="rId4"/>
          <a:stretch>
            <a:fillRect/>
          </a:stretch>
        </p:blipFill>
        <p:spPr>
          <a:xfrm>
            <a:off x="4211960" y="335400"/>
            <a:ext cx="1656184" cy="5705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21" y="446005"/>
            <a:ext cx="8686800" cy="838200"/>
          </a:xfrm>
        </p:spPr>
        <p:txBody>
          <a:bodyPr>
            <a:normAutofit/>
          </a:bodyPr>
          <a:lstStyle/>
          <a:p>
            <a:pPr algn="ctr"/>
            <a:r>
              <a:rPr lang="en-US" sz="2000" b="1" dirty="0" smtClean="0"/>
              <a:t>Bubble</a:t>
            </a:r>
            <a:r>
              <a:rPr lang="el-GR" sz="2000" b="1" dirty="0" smtClean="0"/>
              <a:t> </a:t>
            </a:r>
            <a:r>
              <a:rPr lang="en-US" sz="2000" b="1" dirty="0" smtClean="0"/>
              <a:t>- kick off meeting in </a:t>
            </a:r>
            <a:r>
              <a:rPr lang="en-US" sz="2000" b="1" dirty="0" err="1" smtClean="0"/>
              <a:t>perugia</a:t>
            </a:r>
            <a:endParaRPr lang="el-GR" sz="2000" b="1" dirty="0"/>
          </a:p>
        </p:txBody>
      </p:sp>
      <p:pic>
        <p:nvPicPr>
          <p:cNvPr id="4" name="3 - Θέση περιεχομένου" descr="IMG_20191107_110918.jpg"/>
          <p:cNvPicPr>
            <a:picLocks noGrp="1" noChangeAspect="1"/>
          </p:cNvPicPr>
          <p:nvPr>
            <p:ph idx="1"/>
          </p:nvPr>
        </p:nvPicPr>
        <p:blipFill>
          <a:blip r:embed="rId2" cstate="print"/>
          <a:stretch>
            <a:fillRect/>
          </a:stretch>
        </p:blipFill>
        <p:spPr>
          <a:xfrm>
            <a:off x="2987824" y="1988840"/>
            <a:ext cx="4185458" cy="2880360"/>
          </a:xfrm>
          <a:ln>
            <a:solidFill>
              <a:schemeClr val="accent1">
                <a:lumMod val="60000"/>
                <a:lumOff val="40000"/>
              </a:schemeClr>
            </a:solidFill>
          </a:ln>
        </p:spPr>
      </p:pic>
      <p:pic>
        <p:nvPicPr>
          <p:cNvPr id="5" name="4 - Εικόνα" descr="received_2821055691284677.jpeg"/>
          <p:cNvPicPr>
            <a:picLocks noChangeAspect="1"/>
          </p:cNvPicPr>
          <p:nvPr/>
        </p:nvPicPr>
        <p:blipFill>
          <a:blip r:embed="rId3" cstate="print"/>
          <a:stretch>
            <a:fillRect/>
          </a:stretch>
        </p:blipFill>
        <p:spPr>
          <a:xfrm>
            <a:off x="323528" y="1268760"/>
            <a:ext cx="3369208" cy="4489883"/>
          </a:xfrm>
          <a:prstGeom prst="rect">
            <a:avLst/>
          </a:prstGeom>
          <a:ln>
            <a:solidFill>
              <a:schemeClr val="accent1">
                <a:lumMod val="75000"/>
              </a:schemeClr>
            </a:solidFill>
          </a:ln>
        </p:spPr>
      </p:pic>
      <p:pic>
        <p:nvPicPr>
          <p:cNvPr id="7" name="6 - Εικόνα" descr="IMG_20191107_155436.jpg"/>
          <p:cNvPicPr>
            <a:picLocks noChangeAspect="1"/>
          </p:cNvPicPr>
          <p:nvPr/>
        </p:nvPicPr>
        <p:blipFill>
          <a:blip r:embed="rId4" cstate="print"/>
          <a:stretch>
            <a:fillRect/>
          </a:stretch>
        </p:blipFill>
        <p:spPr>
          <a:xfrm>
            <a:off x="5292080" y="3429000"/>
            <a:ext cx="3336371" cy="3294366"/>
          </a:xfrm>
          <a:prstGeom prst="rect">
            <a:avLst/>
          </a:prstGeom>
          <a:ln>
            <a:solidFill>
              <a:schemeClr val="accent2">
                <a:lumMod val="40000"/>
                <a:lumOff val="60000"/>
              </a:schemeClr>
            </a:solidFill>
          </a:ln>
        </p:spPr>
      </p:pic>
      <p:pic>
        <p:nvPicPr>
          <p:cNvPr id="6" name="Picture 3" descr="Image result for erasmus plus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116632"/>
            <a:ext cx="2181225" cy="617220"/>
          </a:xfrm>
          <a:prstGeom prst="rect">
            <a:avLst/>
          </a:prstGeom>
          <a:noFill/>
          <a:ln>
            <a:noFill/>
          </a:ln>
        </p:spPr>
      </p:pic>
      <p:pic>
        <p:nvPicPr>
          <p:cNvPr id="8" name="Obraz 3"/>
          <p:cNvPicPr>
            <a:picLocks noChangeAspect="1"/>
          </p:cNvPicPr>
          <p:nvPr/>
        </p:nvPicPr>
        <p:blipFill>
          <a:blip r:embed="rId6"/>
          <a:stretch>
            <a:fillRect/>
          </a:stretch>
        </p:blipFill>
        <p:spPr>
          <a:xfrm>
            <a:off x="539552" y="116632"/>
            <a:ext cx="1656184" cy="5705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40544" y="908720"/>
            <a:ext cx="8062912" cy="6624736"/>
          </a:xfrm>
        </p:spPr>
        <p:txBody>
          <a:bodyPr>
            <a:normAutofit/>
          </a:bodyPr>
          <a:lstStyle/>
          <a:p>
            <a:pPr algn="just"/>
            <a:r>
              <a:rPr lang="el-GR" sz="3600" b="1" dirty="0" smtClean="0"/>
              <a:t/>
            </a:r>
            <a:br>
              <a:rPr lang="el-GR" sz="3600" b="1" dirty="0" smtClean="0"/>
            </a:br>
            <a:r>
              <a:rPr lang="el-GR" sz="3600" b="1" dirty="0" smtClean="0"/>
              <a:t/>
            </a:r>
            <a:br>
              <a:rPr lang="el-GR" sz="3600" b="1" dirty="0" smtClean="0"/>
            </a:br>
            <a:r>
              <a:rPr lang="el-GR" sz="3600" b="1" dirty="0" smtClean="0"/>
              <a:t/>
            </a:r>
            <a:br>
              <a:rPr lang="el-GR"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l-GR" sz="2000" b="1" dirty="0" smtClean="0">
                <a:solidFill>
                  <a:schemeClr val="tx1">
                    <a:lumMod val="95000"/>
                  </a:schemeClr>
                </a:solidFill>
              </a:rPr>
              <a:t>   </a:t>
            </a:r>
            <a:br>
              <a:rPr lang="el-GR" sz="2000" b="1" dirty="0" smtClean="0">
                <a:solidFill>
                  <a:schemeClr val="tx1">
                    <a:lumMod val="95000"/>
                  </a:schemeClr>
                </a:solidFill>
              </a:rPr>
            </a:br>
            <a:r>
              <a:rPr lang="el-GR" sz="2700" dirty="0" smtClean="0"/>
              <a:t/>
            </a:r>
            <a:br>
              <a:rPr lang="el-GR" sz="2700" dirty="0" smtClean="0"/>
            </a:br>
            <a:r>
              <a:rPr lang="el-GR" sz="2700" dirty="0" smtClean="0"/>
              <a:t>  </a:t>
            </a:r>
            <a:br>
              <a:rPr lang="el-GR" sz="2700" dirty="0" smtClean="0"/>
            </a:br>
            <a:r>
              <a:rPr lang="el-GR" sz="2700" dirty="0" smtClean="0"/>
              <a:t> </a:t>
            </a:r>
            <a:endParaRPr lang="el-GR" sz="2700" dirty="0"/>
          </a:p>
        </p:txBody>
      </p:sp>
      <p:pic>
        <p:nvPicPr>
          <p:cNvPr id="3" name="2 - Εικόνα" descr="IMG_20191107_112337.jpg"/>
          <p:cNvPicPr>
            <a:picLocks noChangeAspect="1"/>
          </p:cNvPicPr>
          <p:nvPr/>
        </p:nvPicPr>
        <p:blipFill>
          <a:blip r:embed="rId2" cstate="print"/>
          <a:stretch>
            <a:fillRect/>
          </a:stretch>
        </p:blipFill>
        <p:spPr>
          <a:xfrm rot="5400000">
            <a:off x="-432429" y="1520661"/>
            <a:ext cx="5471592" cy="4103694"/>
          </a:xfrm>
          <a:prstGeom prst="rect">
            <a:avLst/>
          </a:prstGeom>
          <a:ln>
            <a:solidFill>
              <a:schemeClr val="accent2">
                <a:lumMod val="60000"/>
                <a:lumOff val="40000"/>
              </a:schemeClr>
            </a:solidFill>
          </a:ln>
        </p:spPr>
      </p:pic>
      <p:pic>
        <p:nvPicPr>
          <p:cNvPr id="4" name="3 - Εικόνα" descr="IMG_20191107_154231.jpg"/>
          <p:cNvPicPr>
            <a:picLocks noChangeAspect="1"/>
          </p:cNvPicPr>
          <p:nvPr/>
        </p:nvPicPr>
        <p:blipFill>
          <a:blip r:embed="rId3" cstate="print"/>
          <a:stretch>
            <a:fillRect/>
          </a:stretch>
        </p:blipFill>
        <p:spPr>
          <a:xfrm rot="5400000">
            <a:off x="5115900" y="2056030"/>
            <a:ext cx="4043941" cy="3032956"/>
          </a:xfrm>
          <a:prstGeom prst="rect">
            <a:avLst/>
          </a:prstGeom>
          <a:ln>
            <a:solidFill>
              <a:schemeClr val="accent3">
                <a:lumMod val="60000"/>
                <a:lumOff val="40000"/>
              </a:schemeClr>
            </a:solidFill>
          </a:ln>
        </p:spPr>
      </p:pic>
      <p:pic>
        <p:nvPicPr>
          <p:cNvPr id="7" name="6 - Εικόνα" descr="IMG_20191107_154904.jpg"/>
          <p:cNvPicPr>
            <a:picLocks noChangeAspect="1"/>
          </p:cNvPicPr>
          <p:nvPr/>
        </p:nvPicPr>
        <p:blipFill>
          <a:blip r:embed="rId4" cstate="print"/>
          <a:stretch>
            <a:fillRect/>
          </a:stretch>
        </p:blipFill>
        <p:spPr>
          <a:xfrm rot="5400000">
            <a:off x="2990317" y="2994459"/>
            <a:ext cx="4012501" cy="3009376"/>
          </a:xfrm>
          <a:prstGeom prst="rect">
            <a:avLst/>
          </a:prstGeom>
          <a:ln>
            <a:solidFill>
              <a:schemeClr val="accent3">
                <a:lumMod val="60000"/>
                <a:lumOff val="40000"/>
              </a:schemeClr>
            </a:solidFill>
          </a:ln>
        </p:spPr>
      </p:pic>
      <p:pic>
        <p:nvPicPr>
          <p:cNvPr id="6" name="Picture 3" descr="Image result for erasmus plus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1256" y="219492"/>
            <a:ext cx="2181225" cy="617220"/>
          </a:xfrm>
          <a:prstGeom prst="rect">
            <a:avLst/>
          </a:prstGeom>
          <a:noFill/>
          <a:ln>
            <a:noFill/>
          </a:ln>
        </p:spPr>
      </p:pic>
      <p:pic>
        <p:nvPicPr>
          <p:cNvPr id="8" name="Obraz 3"/>
          <p:cNvPicPr>
            <a:picLocks noChangeAspect="1"/>
          </p:cNvPicPr>
          <p:nvPr/>
        </p:nvPicPr>
        <p:blipFill>
          <a:blip r:embed="rId6"/>
          <a:stretch>
            <a:fillRect/>
          </a:stretch>
        </p:blipFill>
        <p:spPr>
          <a:xfrm>
            <a:off x="251520" y="186716"/>
            <a:ext cx="1656184" cy="5705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000" b="1" dirty="0" smtClean="0">
                <a:solidFill>
                  <a:schemeClr val="accent6">
                    <a:lumMod val="75000"/>
                  </a:schemeClr>
                </a:solidFill>
              </a:rPr>
              <a:t>ΕΤΑΙΡΟΙ </a:t>
            </a:r>
            <a:r>
              <a:rPr lang="en-US" sz="2000" b="1" dirty="0" smtClean="0">
                <a:solidFill>
                  <a:schemeClr val="accent6">
                    <a:lumMod val="75000"/>
                  </a:schemeClr>
                </a:solidFill>
              </a:rPr>
              <a:t>TOY </a:t>
            </a:r>
            <a:r>
              <a:rPr lang="el-GR" sz="2000" b="1" dirty="0" smtClean="0">
                <a:solidFill>
                  <a:schemeClr val="accent6">
                    <a:lumMod val="75000"/>
                  </a:schemeClr>
                </a:solidFill>
              </a:rPr>
              <a:t>ΠΡΟΓΡΑΜΜΑΤΟΣ</a:t>
            </a:r>
            <a:endParaRPr lang="el-GR" sz="2000" dirty="0">
              <a:solidFill>
                <a:schemeClr val="accent6">
                  <a:lumMod val="75000"/>
                </a:schemeClr>
              </a:solidFill>
            </a:endParaRPr>
          </a:p>
        </p:txBody>
      </p:sp>
      <p:pic>
        <p:nvPicPr>
          <p:cNvPr id="4" name="3 - Θέση περιεχομένου" descr="IMG_20191107_101411.jpg"/>
          <p:cNvPicPr>
            <a:picLocks noGrp="1" noChangeAspect="1"/>
          </p:cNvPicPr>
          <p:nvPr>
            <p:ph idx="1"/>
          </p:nvPr>
        </p:nvPicPr>
        <p:blipFill>
          <a:blip r:embed="rId2" cstate="print"/>
          <a:stretch>
            <a:fillRect/>
          </a:stretch>
        </p:blipFill>
        <p:spPr>
          <a:xfrm flipH="1" flipV="1">
            <a:off x="4427984" y="2060847"/>
            <a:ext cx="4008215" cy="3007942"/>
          </a:xfrm>
          <a:prstGeom prst="rect">
            <a:avLst/>
          </a:prstGeom>
        </p:spPr>
      </p:pic>
      <p:sp>
        <p:nvSpPr>
          <p:cNvPr id="5" name="4 - Ορθογώνιο"/>
          <p:cNvSpPr/>
          <p:nvPr/>
        </p:nvSpPr>
        <p:spPr>
          <a:xfrm>
            <a:off x="827584" y="1988840"/>
            <a:ext cx="4320480" cy="2616101"/>
          </a:xfrm>
          <a:prstGeom prst="rect">
            <a:avLst/>
          </a:prstGeom>
        </p:spPr>
        <p:txBody>
          <a:bodyPr wrap="square">
            <a:spAutoFit/>
          </a:bodyPr>
          <a:lstStyle/>
          <a:p>
            <a:r>
              <a:rPr lang="el-GR" b="1" dirty="0" smtClean="0">
                <a:solidFill>
                  <a:schemeClr val="tx1">
                    <a:lumMod val="75000"/>
                  </a:schemeClr>
                </a:solidFill>
              </a:rPr>
              <a:t>1. </a:t>
            </a:r>
            <a:r>
              <a:rPr lang="el-GR" sz="1600" b="1" dirty="0" smtClean="0">
                <a:solidFill>
                  <a:schemeClr val="tx1">
                    <a:lumMod val="75000"/>
                  </a:schemeClr>
                </a:solidFill>
              </a:rPr>
              <a:t>Ισπανία</a:t>
            </a:r>
            <a:br>
              <a:rPr lang="el-GR" sz="1600" b="1" dirty="0" smtClean="0">
                <a:solidFill>
                  <a:schemeClr val="tx1">
                    <a:lumMod val="75000"/>
                  </a:schemeClr>
                </a:solidFill>
              </a:rPr>
            </a:br>
            <a:r>
              <a:rPr lang="el-GR" sz="1600" b="1" dirty="0" smtClean="0">
                <a:solidFill>
                  <a:schemeClr val="tx1">
                    <a:lumMod val="75000"/>
                  </a:schemeClr>
                </a:solidFill>
              </a:rPr>
              <a:t/>
            </a:r>
            <a:br>
              <a:rPr lang="el-GR" sz="1600" b="1" dirty="0" smtClean="0">
                <a:solidFill>
                  <a:schemeClr val="tx1">
                    <a:lumMod val="75000"/>
                  </a:schemeClr>
                </a:solidFill>
              </a:rPr>
            </a:br>
            <a:r>
              <a:rPr lang="el-GR" sz="1600" b="1" dirty="0" smtClean="0">
                <a:solidFill>
                  <a:schemeClr val="tx1">
                    <a:lumMod val="75000"/>
                  </a:schemeClr>
                </a:solidFill>
              </a:rPr>
              <a:t>2. Ελλάδα</a:t>
            </a:r>
            <a:r>
              <a:rPr lang="en-US" sz="1600" b="1" dirty="0" smtClean="0">
                <a:solidFill>
                  <a:schemeClr val="tx1">
                    <a:lumMod val="75000"/>
                  </a:schemeClr>
                </a:solidFill>
              </a:rPr>
              <a:t/>
            </a:r>
            <a:br>
              <a:rPr lang="en-US" sz="1600" b="1" dirty="0" smtClean="0">
                <a:solidFill>
                  <a:schemeClr val="tx1">
                    <a:lumMod val="75000"/>
                  </a:schemeClr>
                </a:solidFill>
              </a:rPr>
            </a:br>
            <a:r>
              <a:rPr lang="el-GR" sz="1600" b="1" dirty="0" smtClean="0">
                <a:solidFill>
                  <a:schemeClr val="tx1">
                    <a:lumMod val="75000"/>
                  </a:schemeClr>
                </a:solidFill>
              </a:rPr>
              <a:t/>
            </a:r>
            <a:br>
              <a:rPr lang="el-GR" sz="1600" b="1" dirty="0" smtClean="0">
                <a:solidFill>
                  <a:schemeClr val="tx1">
                    <a:lumMod val="75000"/>
                  </a:schemeClr>
                </a:solidFill>
              </a:rPr>
            </a:br>
            <a:r>
              <a:rPr lang="el-GR" sz="1600" b="1" dirty="0" smtClean="0">
                <a:solidFill>
                  <a:schemeClr val="tx1">
                    <a:lumMod val="75000"/>
                  </a:schemeClr>
                </a:solidFill>
              </a:rPr>
              <a:t>3. Πολωνία</a:t>
            </a:r>
            <a:r>
              <a:rPr lang="en-US" sz="1600" b="1" dirty="0" smtClean="0">
                <a:solidFill>
                  <a:schemeClr val="tx1">
                    <a:lumMod val="75000"/>
                  </a:schemeClr>
                </a:solidFill>
              </a:rPr>
              <a:t/>
            </a:r>
            <a:br>
              <a:rPr lang="en-US" sz="1600" b="1" dirty="0" smtClean="0">
                <a:solidFill>
                  <a:schemeClr val="tx1">
                    <a:lumMod val="75000"/>
                  </a:schemeClr>
                </a:solidFill>
              </a:rPr>
            </a:br>
            <a:r>
              <a:rPr lang="el-GR" sz="1600" b="1" dirty="0" smtClean="0">
                <a:solidFill>
                  <a:schemeClr val="tx1">
                    <a:lumMod val="75000"/>
                  </a:schemeClr>
                </a:solidFill>
              </a:rPr>
              <a:t/>
            </a:r>
            <a:br>
              <a:rPr lang="el-GR" sz="1600" b="1" dirty="0" smtClean="0">
                <a:solidFill>
                  <a:schemeClr val="tx1">
                    <a:lumMod val="75000"/>
                  </a:schemeClr>
                </a:solidFill>
              </a:rPr>
            </a:br>
            <a:r>
              <a:rPr lang="el-GR" sz="1600" b="1" dirty="0" smtClean="0">
                <a:solidFill>
                  <a:schemeClr val="tx1">
                    <a:lumMod val="75000"/>
                  </a:schemeClr>
                </a:solidFill>
              </a:rPr>
              <a:t>4. Ιταλία</a:t>
            </a:r>
            <a:r>
              <a:rPr lang="en-US" sz="1600" b="1" dirty="0" smtClean="0">
                <a:solidFill>
                  <a:schemeClr val="tx1">
                    <a:lumMod val="75000"/>
                  </a:schemeClr>
                </a:solidFill>
              </a:rPr>
              <a:t/>
            </a:r>
            <a:br>
              <a:rPr lang="en-US" sz="1600" b="1" dirty="0" smtClean="0">
                <a:solidFill>
                  <a:schemeClr val="tx1">
                    <a:lumMod val="75000"/>
                  </a:schemeClr>
                </a:solidFill>
              </a:rPr>
            </a:br>
            <a:r>
              <a:rPr lang="el-GR" sz="1600" b="1" dirty="0" smtClean="0">
                <a:solidFill>
                  <a:schemeClr val="tx1">
                    <a:lumMod val="75000"/>
                  </a:schemeClr>
                </a:solidFill>
              </a:rPr>
              <a:t> </a:t>
            </a:r>
            <a:br>
              <a:rPr lang="el-GR" sz="1600" b="1" dirty="0" smtClean="0">
                <a:solidFill>
                  <a:schemeClr val="tx1">
                    <a:lumMod val="75000"/>
                  </a:schemeClr>
                </a:solidFill>
              </a:rPr>
            </a:br>
            <a:r>
              <a:rPr lang="el-GR" sz="1600" b="1" dirty="0" smtClean="0">
                <a:solidFill>
                  <a:schemeClr val="tx1">
                    <a:lumMod val="75000"/>
                  </a:schemeClr>
                </a:solidFill>
              </a:rPr>
              <a:t>5. Πορτογαλία  </a:t>
            </a:r>
            <a:r>
              <a:rPr lang="el-GR" sz="1600" b="1" dirty="0" smtClean="0"/>
              <a:t/>
            </a:r>
            <a:br>
              <a:rPr lang="el-GR" sz="1600" b="1" dirty="0" smtClean="0"/>
            </a:br>
            <a:r>
              <a:rPr lang="el-GR" b="1" dirty="0" smtClean="0"/>
              <a:t> </a:t>
            </a:r>
            <a:endParaRPr lang="el-GR" dirty="0"/>
          </a:p>
        </p:txBody>
      </p:sp>
      <p:pic>
        <p:nvPicPr>
          <p:cNvPr id="6" name="Picture 3" descr="Image result for erasmus plu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16632"/>
            <a:ext cx="2181225" cy="617220"/>
          </a:xfrm>
          <a:prstGeom prst="rect">
            <a:avLst/>
          </a:prstGeom>
          <a:noFill/>
          <a:ln>
            <a:noFill/>
          </a:ln>
        </p:spPr>
      </p:pic>
      <p:pic>
        <p:nvPicPr>
          <p:cNvPr id="7" name="Obraz 3"/>
          <p:cNvPicPr>
            <a:picLocks noChangeAspect="1"/>
          </p:cNvPicPr>
          <p:nvPr/>
        </p:nvPicPr>
        <p:blipFill>
          <a:blip r:embed="rId4"/>
          <a:stretch>
            <a:fillRect/>
          </a:stretch>
        </p:blipFill>
        <p:spPr>
          <a:xfrm>
            <a:off x="395536" y="116632"/>
            <a:ext cx="1656184" cy="5705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641226"/>
          </a:xfrm>
        </p:spPr>
        <p:txBody>
          <a:bodyPr>
            <a:normAutofit/>
          </a:bodyPr>
          <a:lstStyle/>
          <a:p>
            <a:pPr algn="ctr"/>
            <a:r>
              <a:rPr lang="el-GR" sz="2000" b="1" dirty="0" smtClean="0">
                <a:solidFill>
                  <a:schemeClr val="accent6">
                    <a:lumMod val="75000"/>
                  </a:schemeClr>
                </a:solidFill>
              </a:rPr>
              <a:t>ΕΤΑΙΡΟΙ </a:t>
            </a:r>
            <a:r>
              <a:rPr lang="en-US" sz="2000" b="1" dirty="0" smtClean="0">
                <a:solidFill>
                  <a:schemeClr val="accent6">
                    <a:lumMod val="75000"/>
                  </a:schemeClr>
                </a:solidFill>
              </a:rPr>
              <a:t>TOY </a:t>
            </a:r>
            <a:r>
              <a:rPr lang="el-GR" sz="2000" b="1" dirty="0" smtClean="0">
                <a:solidFill>
                  <a:schemeClr val="accent6">
                    <a:lumMod val="75000"/>
                  </a:schemeClr>
                </a:solidFill>
              </a:rPr>
              <a:t>ΠΡΟΓΡΑΜΜΑΤΟΣ</a:t>
            </a:r>
            <a:endParaRPr lang="el-GR" sz="2000" dirty="0">
              <a:effectLst/>
            </a:endParaRPr>
          </a:p>
        </p:txBody>
      </p:sp>
      <p:sp>
        <p:nvSpPr>
          <p:cNvPr id="3" name="2 - Θέση περιεχομένου"/>
          <p:cNvSpPr>
            <a:spLocks noGrp="1"/>
          </p:cNvSpPr>
          <p:nvPr>
            <p:ph idx="1"/>
          </p:nvPr>
        </p:nvSpPr>
        <p:spPr>
          <a:xfrm>
            <a:off x="611560" y="1052736"/>
            <a:ext cx="8075240" cy="4608512"/>
          </a:xfrm>
        </p:spPr>
        <p:txBody>
          <a:bodyPr>
            <a:normAutofit fontScale="25000" lnSpcReduction="20000"/>
          </a:bodyPr>
          <a:lstStyle/>
          <a:p>
            <a:pPr>
              <a:buNone/>
            </a:pPr>
            <a:r>
              <a:rPr lang="el-GR" dirty="0" smtClean="0"/>
              <a:t> </a:t>
            </a:r>
          </a:p>
          <a:p>
            <a:pPr lvl="0">
              <a:buNone/>
            </a:pPr>
            <a:r>
              <a:rPr lang="en-US" sz="4200" b="1" dirty="0" smtClean="0"/>
              <a:t>     </a:t>
            </a:r>
            <a:r>
              <a:rPr lang="el-GR" sz="4200" dirty="0" smtClean="0"/>
              <a:t>Στο πρόγραμμα συμμετέχουν εκτός της Π.Δ.Ε.Θ. οι παρακάτω οργανισμοί: </a:t>
            </a:r>
            <a:endParaRPr lang="en-US" sz="4200" dirty="0" smtClean="0"/>
          </a:p>
          <a:p>
            <a:pPr lvl="0">
              <a:buNone/>
            </a:pPr>
            <a:endParaRPr lang="el-GR" sz="4200" dirty="0" smtClean="0"/>
          </a:p>
          <a:p>
            <a:pPr lvl="0" algn="just">
              <a:lnSpc>
                <a:spcPct val="120000"/>
              </a:lnSpc>
            </a:pPr>
            <a:r>
              <a:rPr lang="en-US" sz="4200" b="1" dirty="0" smtClean="0"/>
              <a:t>TUCEP</a:t>
            </a:r>
            <a:r>
              <a:rPr lang="el-GR" sz="4200" b="1" dirty="0" smtClean="0"/>
              <a:t> - </a:t>
            </a:r>
            <a:r>
              <a:rPr lang="el-GR" sz="4200" b="1" dirty="0" err="1" smtClean="0"/>
              <a:t>Tiber</a:t>
            </a:r>
            <a:r>
              <a:rPr lang="el-GR" sz="4200" b="1" dirty="0" smtClean="0"/>
              <a:t> </a:t>
            </a:r>
            <a:r>
              <a:rPr lang="el-GR" sz="4200" b="1" dirty="0" err="1" smtClean="0"/>
              <a:t>Umbria</a:t>
            </a:r>
            <a:r>
              <a:rPr lang="el-GR" sz="4200" b="1" dirty="0" smtClean="0"/>
              <a:t> </a:t>
            </a:r>
            <a:r>
              <a:rPr lang="el-GR" sz="4200" b="1" dirty="0" err="1" smtClean="0"/>
              <a:t>Comett</a:t>
            </a:r>
            <a:r>
              <a:rPr lang="el-GR" sz="4200" b="1" dirty="0" smtClean="0"/>
              <a:t> </a:t>
            </a:r>
            <a:r>
              <a:rPr lang="el-GR" sz="4200" b="1" dirty="0" err="1" smtClean="0"/>
              <a:t>Education</a:t>
            </a:r>
            <a:r>
              <a:rPr lang="el-GR" sz="4200" b="1" dirty="0" smtClean="0"/>
              <a:t> </a:t>
            </a:r>
            <a:r>
              <a:rPr lang="el-GR" sz="4200" b="1" dirty="0" err="1" smtClean="0"/>
              <a:t>Programme</a:t>
            </a:r>
            <a:r>
              <a:rPr lang="el-GR" sz="4200" b="1" dirty="0" smtClean="0"/>
              <a:t>, </a:t>
            </a:r>
            <a:r>
              <a:rPr lang="en-US" sz="4200" dirty="0" smtClean="0"/>
              <a:t>I</a:t>
            </a:r>
            <a:r>
              <a:rPr lang="el-GR" sz="4200" dirty="0" err="1" smtClean="0"/>
              <a:t>ταλία</a:t>
            </a:r>
            <a:r>
              <a:rPr lang="el-GR" sz="4200" dirty="0" smtClean="0"/>
              <a:t> (Συντονιστής του Προγράμματος), </a:t>
            </a:r>
            <a:endParaRPr lang="en-US" sz="4200" dirty="0" smtClean="0"/>
          </a:p>
          <a:p>
            <a:pPr lvl="0" algn="just">
              <a:lnSpc>
                <a:spcPct val="120000"/>
              </a:lnSpc>
              <a:buNone/>
            </a:pPr>
            <a:r>
              <a:rPr lang="en-US" sz="4200" dirty="0" smtClean="0"/>
              <a:t>          </a:t>
            </a:r>
            <a:r>
              <a:rPr lang="el-GR" sz="4200" dirty="0" smtClean="0"/>
              <a:t>Εκπαιδευτικός Σύνδεσμος Πανεπιστημίων και Επιχειρήσεων της </a:t>
            </a:r>
            <a:r>
              <a:rPr lang="en-US" sz="4200" dirty="0" smtClean="0"/>
              <a:t>Umbria</a:t>
            </a:r>
          </a:p>
          <a:p>
            <a:pPr lvl="0" algn="just">
              <a:lnSpc>
                <a:spcPct val="120000"/>
              </a:lnSpc>
            </a:pPr>
            <a:endParaRPr lang="el-GR" sz="4200" b="1" dirty="0" smtClean="0"/>
          </a:p>
          <a:p>
            <a:pPr lvl="0" algn="just">
              <a:lnSpc>
                <a:spcPct val="120000"/>
              </a:lnSpc>
            </a:pPr>
            <a:r>
              <a:rPr lang="en-US" sz="4200" b="1" dirty="0" smtClean="0"/>
              <a:t>Association Cultural </a:t>
            </a:r>
            <a:r>
              <a:rPr lang="en-US" sz="4200" b="1" dirty="0" err="1" smtClean="0"/>
              <a:t>Euroaccion</a:t>
            </a:r>
            <a:r>
              <a:rPr lang="en-US" sz="4200" b="1" dirty="0" smtClean="0"/>
              <a:t> Murcia</a:t>
            </a:r>
            <a:r>
              <a:rPr lang="el-GR" sz="4200" b="1" dirty="0" smtClean="0"/>
              <a:t>- Πολιτιστικός Σύλλογος </a:t>
            </a:r>
            <a:r>
              <a:rPr lang="en-US" sz="4200" b="1" dirty="0" err="1" smtClean="0"/>
              <a:t>Euroaccion</a:t>
            </a:r>
            <a:r>
              <a:rPr lang="en-US" sz="4200" b="1" dirty="0" smtClean="0"/>
              <a:t> Murcia</a:t>
            </a:r>
            <a:r>
              <a:rPr lang="el-GR" sz="4200" b="1" dirty="0" smtClean="0"/>
              <a:t>, </a:t>
            </a:r>
            <a:r>
              <a:rPr lang="el-GR" sz="4200" dirty="0" smtClean="0"/>
              <a:t>Ισπανία</a:t>
            </a:r>
            <a:r>
              <a:rPr lang="en-US" sz="4200" dirty="0" smtClean="0"/>
              <a:t>,</a:t>
            </a:r>
            <a:endParaRPr lang="en-US" sz="4200" b="1" dirty="0" smtClean="0"/>
          </a:p>
          <a:p>
            <a:pPr lvl="0" algn="just">
              <a:lnSpc>
                <a:spcPct val="120000"/>
              </a:lnSpc>
              <a:buNone/>
            </a:pPr>
            <a:r>
              <a:rPr lang="en-US" sz="4200" b="1" dirty="0" smtClean="0"/>
              <a:t>         </a:t>
            </a:r>
            <a:r>
              <a:rPr lang="el-GR" sz="4200" dirty="0" smtClean="0"/>
              <a:t>μη κυβερνητικός οργανισμός μάθησης και επαγγελματικής και προσωπικής ανάπτυξης νέων</a:t>
            </a:r>
            <a:r>
              <a:rPr lang="en-US" sz="4200" dirty="0" smtClean="0"/>
              <a:t>.</a:t>
            </a:r>
          </a:p>
          <a:p>
            <a:pPr lvl="0" algn="just">
              <a:lnSpc>
                <a:spcPct val="120000"/>
              </a:lnSpc>
            </a:pPr>
            <a:endParaRPr lang="el-GR" sz="4200" b="1" dirty="0" smtClean="0"/>
          </a:p>
          <a:p>
            <a:pPr lvl="0" algn="just">
              <a:lnSpc>
                <a:spcPct val="120000"/>
              </a:lnSpc>
            </a:pPr>
            <a:r>
              <a:rPr lang="en-US" sz="4200" b="1" dirty="0" smtClean="0"/>
              <a:t>IES Eduardo Linares </a:t>
            </a:r>
            <a:r>
              <a:rPr lang="en-US" sz="4200" b="1" dirty="0" err="1" smtClean="0"/>
              <a:t>Lumeras</a:t>
            </a:r>
            <a:r>
              <a:rPr lang="el-GR" sz="4200" b="1" dirty="0" smtClean="0"/>
              <a:t>, </a:t>
            </a:r>
            <a:r>
              <a:rPr lang="el-GR" sz="4200" dirty="0" smtClean="0"/>
              <a:t>Ισπανία</a:t>
            </a:r>
            <a:r>
              <a:rPr lang="en-US" sz="4200" dirty="0" smtClean="0"/>
              <a:t>,</a:t>
            </a:r>
            <a:endParaRPr lang="en-US" sz="4200" b="1" dirty="0" smtClean="0"/>
          </a:p>
          <a:p>
            <a:pPr lvl="0" algn="just">
              <a:lnSpc>
                <a:spcPct val="120000"/>
              </a:lnSpc>
              <a:buNone/>
            </a:pPr>
            <a:r>
              <a:rPr lang="en-US" sz="4200" b="1" dirty="0" smtClean="0"/>
              <a:t>         </a:t>
            </a:r>
            <a:r>
              <a:rPr lang="el-GR" sz="4200" dirty="0" smtClean="0"/>
              <a:t>Δημόσιος Οργανισμός Εκπαίδευσης, Κατάρτισης και Απασχόλησης “</a:t>
            </a:r>
            <a:r>
              <a:rPr lang="en-US" sz="4200" dirty="0" smtClean="0"/>
              <a:t>Eduardo Linares </a:t>
            </a:r>
            <a:r>
              <a:rPr lang="en-US" sz="4200" dirty="0" err="1" smtClean="0"/>
              <a:t>Lumeras</a:t>
            </a:r>
            <a:r>
              <a:rPr lang="el-GR" sz="4200" dirty="0" smtClean="0"/>
              <a:t>” της περιφέρειας της </a:t>
            </a:r>
            <a:r>
              <a:rPr lang="en-US" sz="4200" dirty="0" smtClean="0"/>
              <a:t>Murcia.</a:t>
            </a:r>
          </a:p>
          <a:p>
            <a:pPr lvl="0" algn="just">
              <a:lnSpc>
                <a:spcPct val="120000"/>
              </a:lnSpc>
            </a:pPr>
            <a:endParaRPr lang="el-GR" sz="4200" b="1" dirty="0" smtClean="0"/>
          </a:p>
          <a:p>
            <a:pPr lvl="0" algn="just">
              <a:lnSpc>
                <a:spcPct val="120000"/>
              </a:lnSpc>
            </a:pPr>
            <a:r>
              <a:rPr lang="en-US" sz="4200" b="1" dirty="0" smtClean="0"/>
              <a:t>DIMITRA </a:t>
            </a:r>
            <a:r>
              <a:rPr lang="en-US" sz="4200" b="1" dirty="0" err="1" smtClean="0"/>
              <a:t>Ekpaideutiki</a:t>
            </a:r>
            <a:r>
              <a:rPr lang="en-US" sz="4200" b="1" dirty="0" smtClean="0"/>
              <a:t> </a:t>
            </a:r>
            <a:r>
              <a:rPr lang="en-US" sz="4200" b="1" dirty="0" err="1" smtClean="0"/>
              <a:t>Simvouleutiki</a:t>
            </a:r>
            <a:r>
              <a:rPr lang="el-GR" sz="4200" b="1" dirty="0" smtClean="0"/>
              <a:t>, </a:t>
            </a:r>
            <a:r>
              <a:rPr lang="el-GR" sz="4200" dirty="0" smtClean="0"/>
              <a:t>Ελλάδα</a:t>
            </a:r>
            <a:r>
              <a:rPr lang="en-US" sz="4200" b="1" dirty="0" smtClean="0"/>
              <a:t>,</a:t>
            </a:r>
          </a:p>
          <a:p>
            <a:pPr lvl="0" algn="just">
              <a:lnSpc>
                <a:spcPct val="120000"/>
              </a:lnSpc>
              <a:buNone/>
            </a:pPr>
            <a:r>
              <a:rPr lang="en-US" sz="4200" b="1" dirty="0" smtClean="0"/>
              <a:t>         </a:t>
            </a:r>
            <a:r>
              <a:rPr lang="el-GR" sz="4200" dirty="0" smtClean="0"/>
              <a:t>Οργανισμός Εκπαίδευσης και Συμβουλευτικής</a:t>
            </a:r>
            <a:r>
              <a:rPr lang="en-US" sz="4200" dirty="0" smtClean="0"/>
              <a:t>.</a:t>
            </a:r>
            <a:r>
              <a:rPr lang="el-GR" sz="4200" dirty="0" smtClean="0"/>
              <a:t> </a:t>
            </a:r>
            <a:endParaRPr lang="en-US" sz="4200" b="1" dirty="0" smtClean="0"/>
          </a:p>
          <a:p>
            <a:pPr lvl="0" algn="just">
              <a:lnSpc>
                <a:spcPct val="120000"/>
              </a:lnSpc>
            </a:pPr>
            <a:endParaRPr lang="el-GR" sz="4200" b="1" dirty="0" smtClean="0"/>
          </a:p>
          <a:p>
            <a:pPr lvl="0" algn="just">
              <a:lnSpc>
                <a:spcPct val="120000"/>
              </a:lnSpc>
            </a:pPr>
            <a:r>
              <a:rPr lang="el-GR" sz="4200" b="1" dirty="0" smtClean="0"/>
              <a:t> W</a:t>
            </a:r>
            <a:r>
              <a:rPr lang="en-US" sz="4200" b="1" dirty="0" err="1" smtClean="0"/>
              <a:t>yzsza</a:t>
            </a:r>
            <a:r>
              <a:rPr lang="el-GR" sz="4200" b="1" dirty="0" smtClean="0"/>
              <a:t> S</a:t>
            </a:r>
            <a:r>
              <a:rPr lang="en-US" sz="4200" b="1" dirty="0" err="1" smtClean="0"/>
              <a:t>zkola</a:t>
            </a:r>
            <a:r>
              <a:rPr lang="el-GR" sz="4200" b="1" dirty="0" smtClean="0"/>
              <a:t> B</a:t>
            </a:r>
            <a:r>
              <a:rPr lang="en-US" sz="4200" b="1" dirty="0" err="1" smtClean="0"/>
              <a:t>iznesu</a:t>
            </a:r>
            <a:r>
              <a:rPr lang="el-GR" sz="4200" b="1" dirty="0" smtClean="0"/>
              <a:t> I N</a:t>
            </a:r>
            <a:r>
              <a:rPr lang="en-US" sz="4200" b="1" dirty="0" smtClean="0"/>
              <a:t>auk o</a:t>
            </a:r>
            <a:r>
              <a:rPr lang="el-GR" sz="4200" b="1" dirty="0" smtClean="0"/>
              <a:t> Z</a:t>
            </a:r>
            <a:r>
              <a:rPr lang="en-US" sz="4200" b="1" dirty="0" err="1" smtClean="0"/>
              <a:t>drowiuw</a:t>
            </a:r>
            <a:r>
              <a:rPr lang="el-GR" sz="4200" b="1" dirty="0" smtClean="0"/>
              <a:t>, </a:t>
            </a:r>
            <a:r>
              <a:rPr lang="el-GR" sz="4200" dirty="0" smtClean="0"/>
              <a:t>Πολωνία</a:t>
            </a:r>
            <a:r>
              <a:rPr lang="en-US" sz="4200" dirty="0" smtClean="0"/>
              <a:t>,</a:t>
            </a:r>
            <a:endParaRPr lang="en-US" sz="4200" b="1" dirty="0" smtClean="0"/>
          </a:p>
          <a:p>
            <a:pPr lvl="0" algn="just">
              <a:lnSpc>
                <a:spcPct val="120000"/>
              </a:lnSpc>
              <a:buNone/>
            </a:pPr>
            <a:r>
              <a:rPr lang="en-US" sz="4200" b="1" dirty="0" smtClean="0"/>
              <a:t>         </a:t>
            </a:r>
            <a:r>
              <a:rPr lang="el-GR" sz="4200" dirty="0" smtClean="0"/>
              <a:t>Εκπαιδευτικό Ινστιτούτο Επιστημών Υγείας και Επιχειρηματικότητας</a:t>
            </a:r>
            <a:endParaRPr lang="en-US" sz="4200" dirty="0" smtClean="0"/>
          </a:p>
          <a:p>
            <a:pPr lvl="0" algn="just">
              <a:lnSpc>
                <a:spcPct val="120000"/>
              </a:lnSpc>
            </a:pPr>
            <a:endParaRPr lang="el-GR" sz="4200" b="1" dirty="0" smtClean="0"/>
          </a:p>
          <a:p>
            <a:pPr lvl="0" algn="just">
              <a:lnSpc>
                <a:spcPct val="120000"/>
              </a:lnSpc>
            </a:pPr>
            <a:r>
              <a:rPr lang="en-US" sz="4200" b="1" dirty="0" err="1" smtClean="0"/>
              <a:t>Instituto</a:t>
            </a:r>
            <a:r>
              <a:rPr lang="en-US" sz="4200" b="1" dirty="0" smtClean="0"/>
              <a:t> </a:t>
            </a:r>
            <a:r>
              <a:rPr lang="en-US" sz="4200" b="1" dirty="0" err="1" smtClean="0"/>
              <a:t>Comprensivo</a:t>
            </a:r>
            <a:r>
              <a:rPr lang="en-US" sz="4200" b="1" dirty="0" smtClean="0"/>
              <a:t> </a:t>
            </a:r>
            <a:r>
              <a:rPr lang="en-US" sz="4200" b="1" dirty="0" err="1" smtClean="0"/>
              <a:t>Peruzia</a:t>
            </a:r>
            <a:r>
              <a:rPr lang="en-US" sz="4200" b="1" dirty="0" smtClean="0"/>
              <a:t> ,</a:t>
            </a:r>
            <a:r>
              <a:rPr lang="el-GR" sz="4200" dirty="0" smtClean="0"/>
              <a:t>Ιταλία</a:t>
            </a:r>
            <a:r>
              <a:rPr lang="en-US" sz="4200" dirty="0" smtClean="0"/>
              <a:t>,</a:t>
            </a:r>
            <a:r>
              <a:rPr lang="el-GR" sz="4200" dirty="0" smtClean="0"/>
              <a:t> </a:t>
            </a:r>
            <a:endParaRPr lang="en-US" sz="4200" dirty="0" smtClean="0"/>
          </a:p>
          <a:p>
            <a:pPr lvl="0" algn="just">
              <a:lnSpc>
                <a:spcPct val="120000"/>
              </a:lnSpc>
              <a:buNone/>
            </a:pPr>
            <a:r>
              <a:rPr lang="en-US" sz="4200" b="1" dirty="0" smtClean="0"/>
              <a:t>         </a:t>
            </a:r>
            <a:r>
              <a:rPr lang="el-GR" sz="4200" dirty="0" smtClean="0"/>
              <a:t>Ινστιτούτο Συμπεριληπτικής Εκπαίδευσης της Περούτζια</a:t>
            </a:r>
            <a:r>
              <a:rPr lang="el-GR" sz="4200" b="1" dirty="0" smtClean="0"/>
              <a:t> </a:t>
            </a:r>
            <a:endParaRPr lang="en-US" sz="4200" b="1" dirty="0" smtClean="0"/>
          </a:p>
          <a:p>
            <a:pPr lvl="0" algn="just">
              <a:lnSpc>
                <a:spcPct val="120000"/>
              </a:lnSpc>
            </a:pPr>
            <a:endParaRPr lang="el-GR" sz="4200" b="1" dirty="0" smtClean="0"/>
          </a:p>
          <a:p>
            <a:pPr lvl="0" algn="just">
              <a:lnSpc>
                <a:spcPct val="120000"/>
              </a:lnSpc>
            </a:pPr>
            <a:r>
              <a:rPr lang="en-US" sz="4200" b="1" dirty="0" err="1" smtClean="0"/>
              <a:t>Agrupamento</a:t>
            </a:r>
            <a:r>
              <a:rPr lang="en-US" sz="4200" b="1" dirty="0" smtClean="0"/>
              <a:t> de </a:t>
            </a:r>
            <a:r>
              <a:rPr lang="en-US" sz="4200" b="1" dirty="0" err="1" smtClean="0"/>
              <a:t>Escolas</a:t>
            </a:r>
            <a:r>
              <a:rPr lang="en-US" sz="4200" b="1" dirty="0" smtClean="0"/>
              <a:t> Ferreira de Castro, </a:t>
            </a:r>
            <a:r>
              <a:rPr lang="el-GR" sz="4200" dirty="0" smtClean="0"/>
              <a:t>Πορτογαλία</a:t>
            </a:r>
            <a:r>
              <a:rPr lang="en-US" sz="4200" b="1" dirty="0" smtClean="0"/>
              <a:t>,</a:t>
            </a:r>
          </a:p>
          <a:p>
            <a:pPr lvl="0" algn="just">
              <a:lnSpc>
                <a:spcPct val="120000"/>
              </a:lnSpc>
              <a:buNone/>
            </a:pPr>
            <a:r>
              <a:rPr lang="en-US" sz="4200" b="1" dirty="0" smtClean="0"/>
              <a:t>         </a:t>
            </a:r>
            <a:r>
              <a:rPr lang="el-GR" sz="4200" dirty="0" smtClean="0"/>
              <a:t>Συγκρότημα Σχολείων</a:t>
            </a:r>
            <a:r>
              <a:rPr lang="en-US" sz="4200" dirty="0" smtClean="0"/>
              <a:t> Ferreira de Castro.</a:t>
            </a:r>
            <a:endParaRPr lang="en-US" sz="4200" b="1" dirty="0" smtClean="0"/>
          </a:p>
          <a:p>
            <a:pPr lvl="0" algn="just">
              <a:lnSpc>
                <a:spcPct val="120000"/>
              </a:lnSpc>
            </a:pPr>
            <a:endParaRPr lang="el-GR" sz="4200" b="1" dirty="0" smtClean="0"/>
          </a:p>
          <a:p>
            <a:pPr lvl="0" algn="just">
              <a:lnSpc>
                <a:spcPct val="120000"/>
              </a:lnSpc>
            </a:pPr>
            <a:r>
              <a:rPr lang="en-US" sz="4200" b="1" dirty="0" smtClean="0"/>
              <a:t> </a:t>
            </a:r>
            <a:r>
              <a:rPr lang="en-US" sz="4200" b="1" dirty="0" err="1" smtClean="0"/>
              <a:t>Associazione</a:t>
            </a:r>
            <a:r>
              <a:rPr lang="en-US" sz="4200" b="1" dirty="0" smtClean="0"/>
              <a:t> COAT – Centro </a:t>
            </a:r>
            <a:r>
              <a:rPr lang="en-US" sz="4200" b="1" dirty="0" err="1" smtClean="0"/>
              <a:t>Orientamento</a:t>
            </a:r>
            <a:r>
              <a:rPr lang="en-US" sz="4200" b="1" dirty="0" smtClean="0"/>
              <a:t> </a:t>
            </a:r>
            <a:r>
              <a:rPr lang="en-US" sz="4200" b="1" dirty="0" err="1" smtClean="0"/>
              <a:t>Ausili</a:t>
            </a:r>
            <a:r>
              <a:rPr lang="en-US" sz="4200" b="1" dirty="0" smtClean="0"/>
              <a:t> </a:t>
            </a:r>
            <a:r>
              <a:rPr lang="en-US" sz="4200" b="1" dirty="0" err="1" smtClean="0"/>
              <a:t>Tecnologici</a:t>
            </a:r>
            <a:r>
              <a:rPr lang="en-US" sz="4200" b="1" dirty="0" smtClean="0"/>
              <a:t> </a:t>
            </a:r>
            <a:r>
              <a:rPr lang="en-US" sz="4200" b="1" dirty="0" err="1" smtClean="0"/>
              <a:t>Onlus</a:t>
            </a:r>
            <a:r>
              <a:rPr lang="en-US" sz="4200" b="1" dirty="0" smtClean="0"/>
              <a:t> , </a:t>
            </a:r>
            <a:r>
              <a:rPr lang="el-GR" sz="4200" dirty="0" smtClean="0"/>
              <a:t>Ιταλία</a:t>
            </a:r>
            <a:r>
              <a:rPr lang="en-US" sz="4200" dirty="0" smtClean="0"/>
              <a:t>,</a:t>
            </a:r>
            <a:endParaRPr lang="en-US" sz="4200" b="1" dirty="0" smtClean="0"/>
          </a:p>
          <a:p>
            <a:pPr lvl="0" algn="just">
              <a:lnSpc>
                <a:spcPct val="120000"/>
              </a:lnSpc>
              <a:buNone/>
            </a:pPr>
            <a:r>
              <a:rPr lang="en-US" sz="4200" b="1" dirty="0" smtClean="0"/>
              <a:t>          </a:t>
            </a:r>
            <a:r>
              <a:rPr lang="el-GR" sz="4200" dirty="0" smtClean="0"/>
              <a:t>Κέντρο Προσανατολισμού Τεχνολογικής Βοήθειας</a:t>
            </a:r>
            <a:r>
              <a:rPr lang="en-US" sz="4200" dirty="0" smtClean="0"/>
              <a:t>, </a:t>
            </a:r>
          </a:p>
          <a:p>
            <a:pPr lvl="0" algn="just">
              <a:lnSpc>
                <a:spcPct val="120000"/>
              </a:lnSpc>
            </a:pPr>
            <a:endParaRPr lang="el-GR" sz="4200" b="1" dirty="0" smtClean="0"/>
          </a:p>
          <a:p>
            <a:pPr lvl="0" algn="just">
              <a:lnSpc>
                <a:spcPct val="120000"/>
              </a:lnSpc>
            </a:pPr>
            <a:r>
              <a:rPr lang="en-US" sz="4200" b="1" dirty="0" err="1" smtClean="0"/>
              <a:t>Giunti</a:t>
            </a:r>
            <a:r>
              <a:rPr lang="en-US" sz="4200" b="1" dirty="0" smtClean="0"/>
              <a:t> O</a:t>
            </a:r>
            <a:r>
              <a:rPr lang="el-GR" sz="4200" b="1" dirty="0" smtClean="0"/>
              <a:t>.</a:t>
            </a:r>
            <a:r>
              <a:rPr lang="en-US" sz="4200" b="1" dirty="0" smtClean="0"/>
              <a:t>S</a:t>
            </a:r>
            <a:r>
              <a:rPr lang="el-GR" sz="4200" b="1" dirty="0" smtClean="0"/>
              <a:t>. </a:t>
            </a:r>
            <a:r>
              <a:rPr lang="en-US" sz="4200" b="1" dirty="0" smtClean="0"/>
              <a:t>Psychometrics SRL</a:t>
            </a:r>
            <a:r>
              <a:rPr lang="el-GR" sz="4200" b="1" dirty="0" smtClean="0"/>
              <a:t>, </a:t>
            </a:r>
            <a:r>
              <a:rPr lang="el-GR" sz="4200" dirty="0" smtClean="0"/>
              <a:t>Ιταλία</a:t>
            </a:r>
            <a:r>
              <a:rPr lang="en-US" sz="4200" dirty="0" smtClean="0"/>
              <a:t>,</a:t>
            </a:r>
            <a:endParaRPr lang="en-US" sz="4200" b="1" dirty="0" smtClean="0"/>
          </a:p>
          <a:p>
            <a:pPr lvl="0" algn="just">
              <a:lnSpc>
                <a:spcPct val="120000"/>
              </a:lnSpc>
              <a:buNone/>
            </a:pPr>
            <a:r>
              <a:rPr lang="en-US" sz="4200" b="1" dirty="0" smtClean="0"/>
              <a:t>          </a:t>
            </a:r>
            <a:r>
              <a:rPr lang="el-GR" sz="4200" dirty="0" smtClean="0"/>
              <a:t>Εκδοτικός Οίκος Ψυχοδιαγνωστικών εργαλείων με έδρα τη Φλωρεντία</a:t>
            </a:r>
            <a:r>
              <a:rPr lang="en-US" sz="4200" dirty="0" smtClean="0"/>
              <a:t>.</a:t>
            </a:r>
            <a:r>
              <a:rPr lang="el-GR" sz="4200" dirty="0" smtClean="0"/>
              <a:t> </a:t>
            </a:r>
          </a:p>
          <a:p>
            <a:pPr algn="just">
              <a:buNone/>
            </a:pPr>
            <a:endParaRPr lang="el-GR" sz="4200" b="1"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16632"/>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179512" y="116632"/>
            <a:ext cx="1656184" cy="5705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304800" y="1295400"/>
            <a:ext cx="8686800" cy="333400"/>
          </a:xfrm>
        </p:spPr>
        <p:txBody>
          <a:bodyPr>
            <a:normAutofit fontScale="90000"/>
          </a:bodyPr>
          <a:lstStyle/>
          <a:p>
            <a:pPr algn="ctr"/>
            <a:r>
              <a:rPr lang="el-GR" sz="2800" b="1" dirty="0" smtClean="0">
                <a:solidFill>
                  <a:schemeClr val="accent1">
                    <a:lumMod val="75000"/>
                  </a:schemeClr>
                </a:solidFill>
              </a:rPr>
              <a:t> </a:t>
            </a:r>
            <a:br>
              <a:rPr lang="el-GR" sz="2800" b="1" dirty="0" smtClean="0">
                <a:solidFill>
                  <a:schemeClr val="accent1">
                    <a:lumMod val="75000"/>
                  </a:schemeClr>
                </a:solidFill>
              </a:rPr>
            </a:br>
            <a:endParaRPr lang="el-GR" sz="2800" dirty="0"/>
          </a:p>
        </p:txBody>
      </p:sp>
      <p:sp>
        <p:nvSpPr>
          <p:cNvPr id="3" name="2 - Θέση περιεχομένου"/>
          <p:cNvSpPr>
            <a:spLocks noGrp="1"/>
          </p:cNvSpPr>
          <p:nvPr>
            <p:ph idx="1"/>
          </p:nvPr>
        </p:nvSpPr>
        <p:spPr>
          <a:xfrm>
            <a:off x="467544" y="1412776"/>
            <a:ext cx="8157592" cy="4869160"/>
          </a:xfrm>
        </p:spPr>
        <p:txBody>
          <a:bodyPr>
            <a:normAutofit/>
          </a:bodyPr>
          <a:lstStyle/>
          <a:p>
            <a:endParaRPr lang="el-GR" sz="2000" dirty="0" smtClean="0"/>
          </a:p>
          <a:p>
            <a:pPr>
              <a:buNone/>
            </a:pPr>
            <a:endParaRPr lang="en-US" sz="2000" dirty="0" smtClean="0"/>
          </a:p>
          <a:p>
            <a:pPr algn="just"/>
            <a:r>
              <a:rPr lang="el-GR" sz="1600" b="1" dirty="0" smtClean="0"/>
              <a:t>Ο εκφοβισμός αποτελεί ένα φαινόμενο που στη σημερινή πραγματικότητα έχει λάβει ανησυχητικές διαστάσεις σε όλες τις ευρωπαϊκές χώρες. </a:t>
            </a:r>
            <a:endParaRPr lang="en-US" sz="1600" b="1" dirty="0" smtClean="0"/>
          </a:p>
          <a:p>
            <a:pPr algn="just"/>
            <a:endParaRPr lang="en-US" sz="1600" b="1" dirty="0" smtClean="0"/>
          </a:p>
          <a:p>
            <a:pPr algn="just"/>
            <a:r>
              <a:rPr lang="el-GR" sz="1600" b="1" dirty="0" smtClean="0"/>
              <a:t>Πολλές μελέτες έχουν γίνει για τη δυναμική του και τις πολυάριθμες επιπτώσεις που έχει στους  μαθητές.</a:t>
            </a:r>
            <a:endParaRPr lang="en-US" sz="1600" b="1" dirty="0" smtClean="0"/>
          </a:p>
          <a:p>
            <a:pPr algn="just">
              <a:buNone/>
            </a:pPr>
            <a:r>
              <a:rPr lang="el-GR" sz="1600" b="1" dirty="0" smtClean="0"/>
              <a:t> </a:t>
            </a:r>
            <a:endParaRPr lang="en-US" sz="1600" b="1" dirty="0" smtClean="0"/>
          </a:p>
          <a:p>
            <a:pPr algn="just"/>
            <a:r>
              <a:rPr lang="el-GR" sz="1600" b="1" dirty="0" smtClean="0"/>
              <a:t>Το φαινόμενο αυτό είναι δύσκολο να ελεγχθεί και να προληφθεί, γιατί πολύ συχνά οι μαθητές αποφεύγουν να αναφέρουν τα επεισόδια εκφοβισμού που αντιμετωπίζουν από φόβο ότι κάτι τέτοιο θα εγείρει αντιδράσεις και θα έχει επιπτώσεις σε κοινωνικό επίπεδο. </a:t>
            </a:r>
            <a:endParaRPr lang="en-US" sz="1600" b="1" dirty="0" smtClean="0"/>
          </a:p>
          <a:p>
            <a:pPr algn="just">
              <a:buNone/>
            </a:pPr>
            <a:endParaRPr lang="en-US" sz="2000" b="1" dirty="0" smtClean="0"/>
          </a:p>
          <a:p>
            <a:endParaRPr lang="el-GR" sz="2000" dirty="0"/>
          </a:p>
        </p:txBody>
      </p:sp>
      <p:sp>
        <p:nvSpPr>
          <p:cNvPr id="4" name="1 - Τίτλος"/>
          <p:cNvSpPr txBox="1">
            <a:spLocks/>
          </p:cNvSpPr>
          <p:nvPr/>
        </p:nvSpPr>
        <p:spPr>
          <a:xfrm>
            <a:off x="179512" y="476672"/>
            <a:ext cx="8830816" cy="1152128"/>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l-GR" sz="2800" b="1" dirty="0" smtClean="0">
                <a:solidFill>
                  <a:schemeClr val="accent1">
                    <a:lumMod val="75000"/>
                  </a:schemeClr>
                </a:solidFill>
              </a:rPr>
              <a:t> </a:t>
            </a:r>
            <a:r>
              <a:rPr lang="el-GR" sz="2100" b="1" dirty="0" smtClean="0">
                <a:solidFill>
                  <a:schemeClr val="accent1">
                    <a:lumMod val="75000"/>
                  </a:schemeClr>
                </a:solidFill>
              </a:rPr>
              <a:t>ΓΕΝΙΚΟ ΠΛΑΙΣΙΟ ΤΟΥ ΠΡΟΓΡΑΜΜΑΤΟΣ</a:t>
            </a:r>
            <a:r>
              <a:rPr lang="el-GR" sz="2800" b="1" dirty="0" smtClean="0">
                <a:solidFill>
                  <a:schemeClr val="accent1">
                    <a:lumMod val="75000"/>
                  </a:schemeClr>
                </a:solidFill>
              </a:rPr>
              <a:t/>
            </a:r>
            <a:br>
              <a:rPr lang="el-GR" sz="2800" b="1" dirty="0" smtClean="0">
                <a:solidFill>
                  <a:schemeClr val="accent1">
                    <a:lumMod val="75000"/>
                  </a:schemeClr>
                </a:solidFill>
              </a:rPr>
            </a:br>
            <a:endParaRPr lang="el-GR" sz="2800" dirty="0"/>
          </a:p>
        </p:txBody>
      </p:sp>
      <p:pic>
        <p:nvPicPr>
          <p:cNvPr id="5"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9103" y="116632"/>
            <a:ext cx="2181225" cy="617220"/>
          </a:xfrm>
          <a:prstGeom prst="rect">
            <a:avLst/>
          </a:prstGeom>
          <a:noFill/>
          <a:ln>
            <a:noFill/>
          </a:ln>
        </p:spPr>
      </p:pic>
      <p:pic>
        <p:nvPicPr>
          <p:cNvPr id="7" name="Obraz 3"/>
          <p:cNvPicPr>
            <a:picLocks noChangeAspect="1"/>
          </p:cNvPicPr>
          <p:nvPr/>
        </p:nvPicPr>
        <p:blipFill>
          <a:blip r:embed="rId3"/>
          <a:stretch>
            <a:fillRect/>
          </a:stretch>
        </p:blipFill>
        <p:spPr>
          <a:xfrm>
            <a:off x="107504" y="116632"/>
            <a:ext cx="1656184" cy="5705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71400"/>
            <a:ext cx="8812088" cy="977260"/>
          </a:xfrm>
        </p:spPr>
        <p:txBody>
          <a:bodyPr>
            <a:normAutofit fontScale="90000"/>
          </a:bodyPr>
          <a:lstStyle/>
          <a:p>
            <a:pPr algn="ctr"/>
            <a:r>
              <a:rPr lang="en-US" sz="2800" b="1" dirty="0" smtClean="0">
                <a:solidFill>
                  <a:schemeClr val="accent1">
                    <a:lumMod val="75000"/>
                  </a:schemeClr>
                </a:solidFill>
              </a:rPr>
              <a:t/>
            </a:r>
            <a:br>
              <a:rPr lang="en-US" sz="2800" b="1" dirty="0" smtClean="0">
                <a:solidFill>
                  <a:schemeClr val="accent1">
                    <a:lumMod val="75000"/>
                  </a:schemeClr>
                </a:solidFill>
              </a:rPr>
            </a:br>
            <a:r>
              <a:rPr lang="en-US" sz="2800" b="1" dirty="0">
                <a:solidFill>
                  <a:schemeClr val="accent1">
                    <a:lumMod val="75000"/>
                  </a:schemeClr>
                </a:solidFill>
              </a:rPr>
              <a:t/>
            </a:r>
            <a:br>
              <a:rPr lang="en-US" sz="2800" b="1" dirty="0">
                <a:solidFill>
                  <a:schemeClr val="accent1">
                    <a:lumMod val="75000"/>
                  </a:schemeClr>
                </a:solidFill>
              </a:rPr>
            </a:br>
            <a:r>
              <a:rPr lang="en-US" sz="2800" b="1" dirty="0" smtClean="0">
                <a:solidFill>
                  <a:schemeClr val="accent1">
                    <a:lumMod val="75000"/>
                  </a:schemeClr>
                </a:solidFill>
              </a:rPr>
              <a:t/>
            </a:r>
            <a:br>
              <a:rPr lang="en-US" sz="2800" b="1" dirty="0" smtClean="0">
                <a:solidFill>
                  <a:schemeClr val="accent1">
                    <a:lumMod val="75000"/>
                  </a:schemeClr>
                </a:solidFill>
              </a:rPr>
            </a:br>
            <a:r>
              <a:rPr lang="en-US" sz="2800" b="1" dirty="0">
                <a:solidFill>
                  <a:schemeClr val="accent1">
                    <a:lumMod val="75000"/>
                  </a:schemeClr>
                </a:solidFill>
              </a:rPr>
              <a:t/>
            </a:r>
            <a:br>
              <a:rPr lang="en-US" sz="2800" b="1" dirty="0">
                <a:solidFill>
                  <a:schemeClr val="accent1">
                    <a:lumMod val="75000"/>
                  </a:schemeClr>
                </a:solidFill>
              </a:rPr>
            </a:br>
            <a:r>
              <a:rPr lang="el-GR" sz="2200" b="1" dirty="0" smtClean="0">
                <a:solidFill>
                  <a:schemeClr val="accent1">
                    <a:lumMod val="75000"/>
                  </a:schemeClr>
                </a:solidFill>
              </a:rPr>
              <a:t>ΓΕΝΙΚΟ ΠΛΑΙΣΙΟ ΤΟΥ ΠΡΟΓΡΑΜΜΑΤΟΣ</a:t>
            </a:r>
            <a:r>
              <a:rPr lang="el-GR" sz="2800" b="1" dirty="0" smtClean="0">
                <a:solidFill>
                  <a:schemeClr val="accent1">
                    <a:lumMod val="75000"/>
                  </a:schemeClr>
                </a:solidFill>
              </a:rPr>
              <a:t/>
            </a:r>
            <a:br>
              <a:rPr lang="el-GR" sz="2800" b="1" dirty="0" smtClean="0">
                <a:solidFill>
                  <a:schemeClr val="accent1">
                    <a:lumMod val="75000"/>
                  </a:schemeClr>
                </a:solidFill>
              </a:rPr>
            </a:br>
            <a:endParaRPr lang="el-GR" sz="2800" dirty="0"/>
          </a:p>
        </p:txBody>
      </p:sp>
      <p:sp>
        <p:nvSpPr>
          <p:cNvPr id="3" name="2 - Θέση περιεχομένου"/>
          <p:cNvSpPr>
            <a:spLocks noGrp="1"/>
          </p:cNvSpPr>
          <p:nvPr>
            <p:ph idx="1"/>
          </p:nvPr>
        </p:nvSpPr>
        <p:spPr>
          <a:xfrm>
            <a:off x="323528" y="1124744"/>
            <a:ext cx="8568952" cy="5517232"/>
          </a:xfrm>
        </p:spPr>
        <p:txBody>
          <a:bodyPr>
            <a:noAutofit/>
          </a:bodyPr>
          <a:lstStyle/>
          <a:p>
            <a:endParaRPr lang="en-US" sz="2000" dirty="0" smtClean="0"/>
          </a:p>
          <a:p>
            <a:pPr algn="just"/>
            <a:endParaRPr lang="el-GR" sz="1600" b="1" dirty="0" smtClean="0"/>
          </a:p>
          <a:p>
            <a:pPr algn="just"/>
            <a:endParaRPr lang="el-GR" sz="1600" b="1" dirty="0" smtClean="0"/>
          </a:p>
          <a:p>
            <a:pPr algn="just"/>
            <a:r>
              <a:rPr lang="el-GR" sz="1600" b="1" dirty="0" smtClean="0"/>
              <a:t>Η διαχείριση συμπεριφορών εκφοβισμού είναι πιο δύσκολη για τα παιδιά με διαταραχή στο φάσμα του αυτισμού (</a:t>
            </a:r>
            <a:r>
              <a:rPr lang="en-US" sz="1600" b="1" dirty="0" smtClean="0"/>
              <a:t>Autism Spectrum Disorder</a:t>
            </a:r>
            <a:r>
              <a:rPr lang="el-GR" sz="1600" b="1" dirty="0" smtClean="0"/>
              <a:t> </a:t>
            </a:r>
            <a:r>
              <a:rPr lang="en-US" sz="1600" b="1" dirty="0" smtClean="0"/>
              <a:t>or ASD)</a:t>
            </a:r>
            <a:r>
              <a:rPr lang="el-GR" sz="1600" b="1" dirty="0" smtClean="0"/>
              <a:t>, εφόσον δε διαθέτουν τα κατάλληλα εργαλεία για να τις αναγνωρίσουν αλλά και λόγω της έλλειψης ενός οργανωμένου υποστηρικτικού κοινωνικού δικτύου. </a:t>
            </a:r>
            <a:endParaRPr lang="en-US" sz="1600" b="1" dirty="0" smtClean="0"/>
          </a:p>
          <a:p>
            <a:pPr algn="just">
              <a:buNone/>
            </a:pPr>
            <a:endParaRPr lang="en-US" sz="1600" b="1" dirty="0" smtClean="0"/>
          </a:p>
          <a:p>
            <a:pPr algn="just"/>
            <a:r>
              <a:rPr lang="el-GR" sz="1600" b="1" dirty="0" smtClean="0"/>
              <a:t>Οι λίγες μελέτες που υπάρχουν πάνω στο συγκεκριμένο θέμα δείχνουν ότι οι ιδιαιτερότητες αυτών των παιδιών τα καθιστούν ιδανικά θύματα, έτσι ώστε, σε σύγκριση με τους άλλους μαθητές, να έχουν τετραπλάσιες πιθανότητες να υποστούν εκφοβισμό στο σχολικό περιβάλλον.</a:t>
            </a:r>
            <a:endParaRPr lang="en-US" sz="1600" b="1" dirty="0" smtClean="0"/>
          </a:p>
          <a:p>
            <a:pPr algn="just">
              <a:buNone/>
            </a:pPr>
            <a:r>
              <a:rPr lang="el-GR" sz="1600" b="1" dirty="0" smtClean="0"/>
              <a:t> </a:t>
            </a:r>
            <a:endParaRPr lang="en-US" sz="1600" b="1" dirty="0" smtClean="0"/>
          </a:p>
          <a:p>
            <a:pPr algn="just"/>
            <a:r>
              <a:rPr lang="el-GR" sz="1600" b="1" dirty="0" smtClean="0"/>
              <a:t>Όλο και περισσότερες ευρωπαϊκές χώρες προσπαθούν να υιοθετήσουν μια ενταξιακή εκπαιδευτική πολιτική, αλλά για να συμβεί αυτό θα πρέπει να πρώτα να δημιουργήσουν ένα περιβάλλον ασφαλές και κατάλληλο να ικανοποιήσει τις ανάγκες όλων.</a:t>
            </a:r>
          </a:p>
          <a:p>
            <a:pPr>
              <a:buNone/>
            </a:pPr>
            <a:endParaRPr lang="el-GR" sz="20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88640"/>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107504" y="188640"/>
            <a:ext cx="1656184" cy="5705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524056" cy="360040"/>
          </a:xfrm>
        </p:spPr>
        <p:txBody>
          <a:bodyPr>
            <a:normAutofit fontScale="90000"/>
          </a:bodyPr>
          <a:lstStyle/>
          <a:p>
            <a:pPr algn="ctr"/>
            <a:r>
              <a:rPr lang="en-US" sz="2400" b="1" dirty="0" smtClean="0"/>
              <a:t/>
            </a:r>
            <a:br>
              <a:rPr lang="en-US" sz="2400" b="1" dirty="0" smtClean="0"/>
            </a:br>
            <a:r>
              <a:rPr lang="en-US" sz="2400" b="1" dirty="0"/>
              <a:t/>
            </a:r>
            <a:br>
              <a:rPr lang="en-US" sz="2400" b="1" dirty="0"/>
            </a:br>
            <a:r>
              <a:rPr lang="el-GR" sz="2200" b="1" dirty="0" smtClean="0"/>
              <a:t>ΣΤΟΧΟΙ ΤΟΥ ΠΡΟΓΡΑΜΜΑΤΟΣ</a:t>
            </a:r>
            <a:endParaRPr lang="el-GR" sz="2200" dirty="0"/>
          </a:p>
        </p:txBody>
      </p:sp>
      <p:sp>
        <p:nvSpPr>
          <p:cNvPr id="3" name="2 - Θέση περιεχομένου"/>
          <p:cNvSpPr>
            <a:spLocks noGrp="1"/>
          </p:cNvSpPr>
          <p:nvPr>
            <p:ph idx="1"/>
          </p:nvPr>
        </p:nvSpPr>
        <p:spPr>
          <a:xfrm>
            <a:off x="179512" y="1484784"/>
            <a:ext cx="8812088" cy="4896544"/>
          </a:xfrm>
        </p:spPr>
        <p:txBody>
          <a:bodyPr>
            <a:normAutofit fontScale="25000" lnSpcReduction="20000"/>
          </a:bodyPr>
          <a:lstStyle/>
          <a:p>
            <a:pPr algn="just">
              <a:buNone/>
            </a:pPr>
            <a:endParaRPr lang="el-GR" b="1" dirty="0" smtClean="0">
              <a:solidFill>
                <a:schemeClr val="tx1">
                  <a:lumMod val="95000"/>
                </a:schemeClr>
              </a:solidFill>
            </a:endParaRPr>
          </a:p>
          <a:p>
            <a:pPr algn="ctr">
              <a:lnSpc>
                <a:spcPct val="170000"/>
              </a:lnSpc>
              <a:buNone/>
            </a:pPr>
            <a:r>
              <a:rPr lang="el-GR" b="1" dirty="0" smtClean="0">
                <a:solidFill>
                  <a:schemeClr val="tx1">
                    <a:lumMod val="95000"/>
                  </a:schemeClr>
                </a:solidFill>
              </a:rPr>
              <a:t>   </a:t>
            </a:r>
            <a:r>
              <a:rPr lang="el-GR" sz="5600" b="1" dirty="0" smtClean="0">
                <a:solidFill>
                  <a:schemeClr val="tx1">
                    <a:lumMod val="95000"/>
                  </a:schemeClr>
                </a:solidFill>
              </a:rPr>
              <a:t>Να προλάβει και να θεραπεύσει περιπτώσεις </a:t>
            </a:r>
            <a:r>
              <a:rPr lang="en-US" sz="5600" b="1" dirty="0" smtClean="0">
                <a:solidFill>
                  <a:schemeClr val="tx1">
                    <a:lumMod val="95000"/>
                  </a:schemeClr>
                </a:solidFill>
              </a:rPr>
              <a:t>bullying</a:t>
            </a:r>
            <a:r>
              <a:rPr lang="el-GR" sz="5600" b="1" dirty="0" smtClean="0">
                <a:solidFill>
                  <a:schemeClr val="tx1">
                    <a:lumMod val="95000"/>
                  </a:schemeClr>
                </a:solidFill>
              </a:rPr>
              <a:t> προς μαθητές 10-14 ετών με Διαταραχή Αυτιστικού Φάσματος </a:t>
            </a:r>
            <a:r>
              <a:rPr lang="en-US" sz="5600" b="1" dirty="0" smtClean="0">
                <a:solidFill>
                  <a:schemeClr val="tx1">
                    <a:lumMod val="95000"/>
                  </a:schemeClr>
                </a:solidFill>
              </a:rPr>
              <a:t>(ASD</a:t>
            </a:r>
            <a:r>
              <a:rPr lang="el-GR" sz="5600" b="1" dirty="0" smtClean="0">
                <a:solidFill>
                  <a:schemeClr val="tx1">
                    <a:lumMod val="95000"/>
                  </a:schemeClr>
                </a:solidFill>
              </a:rPr>
              <a:t>)–κυρίως υψηλής λειτουργικότητας.</a:t>
            </a:r>
          </a:p>
          <a:p>
            <a:pPr algn="ctr">
              <a:lnSpc>
                <a:spcPct val="170000"/>
              </a:lnSpc>
              <a:buNone/>
            </a:pPr>
            <a:endParaRPr lang="el-GR" sz="5600" b="1" dirty="0" smtClean="0">
              <a:solidFill>
                <a:schemeClr val="tx1">
                  <a:lumMod val="95000"/>
                </a:schemeClr>
              </a:solidFill>
            </a:endParaRPr>
          </a:p>
          <a:p>
            <a:pPr algn="ctr">
              <a:lnSpc>
                <a:spcPct val="170000"/>
              </a:lnSpc>
              <a:buNone/>
            </a:pPr>
            <a:r>
              <a:rPr lang="el-GR" sz="5600" b="1" dirty="0" smtClean="0">
                <a:solidFill>
                  <a:schemeClr val="tx1">
                    <a:lumMod val="95000"/>
                  </a:schemeClr>
                </a:solidFill>
              </a:rPr>
              <a:t>Να εντάξει τους μαθητές με διαταραχή στο φάσμα του αυτισμού στο σχολικό περιβάλλον αλλά και στο ευρύτερο κοινωνικό, προκειμένου να μειωθούν τα επεισόδια εκφοβισμού, των οποίων συχνά γίνεται αποδέκτης αυτή η ευάλωτη ομάδα.</a:t>
            </a:r>
          </a:p>
          <a:p>
            <a:pPr algn="ctr">
              <a:lnSpc>
                <a:spcPct val="170000"/>
              </a:lnSpc>
              <a:buNone/>
            </a:pPr>
            <a:endParaRPr lang="el-GR" sz="5600" b="1" dirty="0" smtClean="0">
              <a:solidFill>
                <a:schemeClr val="tx1">
                  <a:lumMod val="95000"/>
                </a:schemeClr>
              </a:solidFill>
            </a:endParaRPr>
          </a:p>
          <a:p>
            <a:pPr algn="ctr">
              <a:lnSpc>
                <a:spcPct val="170000"/>
              </a:lnSpc>
              <a:buNone/>
            </a:pPr>
            <a:r>
              <a:rPr lang="el-GR" sz="5600" b="1" dirty="0" smtClean="0">
                <a:solidFill>
                  <a:schemeClr val="tx1">
                    <a:lumMod val="95000"/>
                  </a:schemeClr>
                </a:solidFill>
              </a:rPr>
              <a:t>Να εμπλέξει τους κύριους παράγοντες που πλαισιώνουν τη σχολική αλλά και οικογενειακή ζωή των παιδιών με </a:t>
            </a:r>
            <a:r>
              <a:rPr lang="en-US" sz="5600" b="1" dirty="0" smtClean="0">
                <a:solidFill>
                  <a:schemeClr val="tx1">
                    <a:lumMod val="95000"/>
                  </a:schemeClr>
                </a:solidFill>
              </a:rPr>
              <a:t>ASD </a:t>
            </a:r>
            <a:r>
              <a:rPr lang="en-US" sz="5600" b="1" dirty="0" smtClean="0">
                <a:solidFill>
                  <a:schemeClr val="tx1">
                    <a:lumMod val="95000"/>
                  </a:schemeClr>
                </a:solidFill>
              </a:rPr>
              <a:t>(</a:t>
            </a:r>
            <a:r>
              <a:rPr lang="el-GR" sz="5600" b="1" dirty="0" smtClean="0">
                <a:solidFill>
                  <a:schemeClr val="tx1">
                    <a:lumMod val="95000"/>
                  </a:schemeClr>
                </a:solidFill>
              </a:rPr>
              <a:t>Ειδικό Εκπαιδευτικό Προσωπικό</a:t>
            </a:r>
            <a:r>
              <a:rPr lang="en-US" sz="5600" b="1" dirty="0" smtClean="0">
                <a:solidFill>
                  <a:schemeClr val="tx1">
                    <a:lumMod val="95000"/>
                  </a:schemeClr>
                </a:solidFill>
              </a:rPr>
              <a:t>, </a:t>
            </a:r>
            <a:r>
              <a:rPr lang="el-GR" sz="5600" b="1" dirty="0" smtClean="0">
                <a:solidFill>
                  <a:schemeClr val="tx1">
                    <a:lumMod val="95000"/>
                  </a:schemeClr>
                </a:solidFill>
              </a:rPr>
              <a:t> Μαθητές, Γονείς και Εκπαιδευτικούς) </a:t>
            </a:r>
            <a:r>
              <a:rPr lang="el-GR" sz="5600" b="1" dirty="0" smtClean="0">
                <a:solidFill>
                  <a:schemeClr val="tx1">
                    <a:lumMod val="95000"/>
                  </a:schemeClr>
                </a:solidFill>
              </a:rPr>
              <a:t>προκειμένου να επιτευχθεί η σχολική και κοινωνική ένταξή τους. </a:t>
            </a:r>
          </a:p>
          <a:p>
            <a:pPr algn="ctr">
              <a:lnSpc>
                <a:spcPct val="170000"/>
              </a:lnSpc>
              <a:buNone/>
            </a:pPr>
            <a:endParaRPr lang="el-GR" sz="5600" b="1" dirty="0" smtClean="0">
              <a:solidFill>
                <a:schemeClr val="tx1">
                  <a:lumMod val="95000"/>
                </a:schemeClr>
              </a:solidFill>
            </a:endParaRPr>
          </a:p>
          <a:p>
            <a:pPr algn="ctr">
              <a:lnSpc>
                <a:spcPct val="170000"/>
              </a:lnSpc>
              <a:buNone/>
            </a:pPr>
            <a:r>
              <a:rPr lang="el-GR" sz="5600" b="1" dirty="0" smtClean="0">
                <a:solidFill>
                  <a:schemeClr val="tx1">
                    <a:lumMod val="95000"/>
                  </a:schemeClr>
                </a:solidFill>
              </a:rPr>
              <a:t>Να διευρύνει τα αποτελέσματα του συγκεκριμένου προγράμματος συμπεριλαμβάνοντας όχι μόνο τους μαθητές με αυτισμό υψηλής λειτουργικότητας αλλά και όλους τους μαθητές που για διαφορετικούς λόγους (κοινωνικούς, πολιτιστικούς ή άλλους)</a:t>
            </a:r>
            <a:r>
              <a:rPr lang="en-US" sz="5600" b="1" dirty="0" smtClean="0">
                <a:solidFill>
                  <a:schemeClr val="tx1">
                    <a:lumMod val="95000"/>
                  </a:schemeClr>
                </a:solidFill>
              </a:rPr>
              <a:t> </a:t>
            </a:r>
            <a:r>
              <a:rPr lang="el-GR" sz="5600" b="1" dirty="0" smtClean="0">
                <a:solidFill>
                  <a:schemeClr val="tx1">
                    <a:lumMod val="95000"/>
                  </a:schemeClr>
                </a:solidFill>
              </a:rPr>
              <a:t>αποτελούν τα καθημερινά θύματα του </a:t>
            </a:r>
            <a:r>
              <a:rPr lang="en-US" sz="5600" b="1" dirty="0" smtClean="0">
                <a:solidFill>
                  <a:schemeClr val="tx1">
                    <a:lumMod val="95000"/>
                  </a:schemeClr>
                </a:solidFill>
              </a:rPr>
              <a:t>bullying</a:t>
            </a:r>
            <a:r>
              <a:rPr lang="el-GR" sz="5600" b="1" dirty="0" smtClean="0">
                <a:solidFill>
                  <a:schemeClr val="tx1">
                    <a:lumMod val="95000"/>
                  </a:schemeClr>
                </a:solidFill>
              </a:rPr>
              <a:t>.</a:t>
            </a:r>
            <a:endParaRPr lang="el-GR" sz="56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88640"/>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179512" y="188640"/>
            <a:ext cx="1656184" cy="5705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267494"/>
            <a:ext cx="7859216" cy="491722"/>
          </a:xfrm>
        </p:spPr>
        <p:txBody>
          <a:bodyPr>
            <a:normAutofit fontScale="90000"/>
          </a:bodyPr>
          <a:lstStyle/>
          <a:p>
            <a:pPr algn="ct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l-GR" sz="2200" b="1" dirty="0" smtClean="0"/>
              <a:t>ΜΕΣΑ ΕΠΙΤΕΥΞΗΣ ΣΤΟΧΩΝ </a:t>
            </a:r>
            <a:r>
              <a:rPr lang="el-GR" sz="2400" b="1" dirty="0" smtClean="0"/>
              <a:t/>
            </a:r>
            <a:br>
              <a:rPr lang="el-GR" sz="2400" b="1" dirty="0" smtClean="0"/>
            </a:br>
            <a:endParaRPr lang="el-GR" sz="2400" dirty="0"/>
          </a:p>
        </p:txBody>
      </p:sp>
      <p:sp>
        <p:nvSpPr>
          <p:cNvPr id="3" name="2 - Θέση περιεχομένου"/>
          <p:cNvSpPr>
            <a:spLocks noGrp="1"/>
          </p:cNvSpPr>
          <p:nvPr>
            <p:ph idx="1"/>
          </p:nvPr>
        </p:nvSpPr>
        <p:spPr>
          <a:xfrm>
            <a:off x="323528" y="1196752"/>
            <a:ext cx="8435280" cy="4896544"/>
          </a:xfrm>
        </p:spPr>
        <p:txBody>
          <a:bodyPr>
            <a:noAutofit/>
          </a:bodyPr>
          <a:lstStyle/>
          <a:p>
            <a:pPr algn="just">
              <a:buNone/>
            </a:pPr>
            <a:endParaRPr lang="el-GR" sz="2000" b="1" dirty="0" smtClean="0"/>
          </a:p>
          <a:p>
            <a:pPr algn="just"/>
            <a:r>
              <a:rPr lang="el-GR" sz="1600" b="1" dirty="0" smtClean="0"/>
              <a:t>Διερεύνηση των αναγκών με χρήση ερωτηματολογίων ειδικά δομημένων για τους μαθητές, τους γονείς, τους εκπαιδευτικούς και το ειδικό εκπαιδευτικό προσωπικό</a:t>
            </a:r>
          </a:p>
          <a:p>
            <a:pPr algn="just">
              <a:buNone/>
            </a:pPr>
            <a:r>
              <a:rPr lang="el-GR" sz="1600" b="1" dirty="0" smtClean="0"/>
              <a:t> </a:t>
            </a:r>
            <a:endParaRPr lang="en-US" sz="1600" b="1" dirty="0" smtClean="0"/>
          </a:p>
          <a:p>
            <a:pPr algn="just"/>
            <a:r>
              <a:rPr lang="el-GR" sz="1600" b="1" dirty="0" smtClean="0"/>
              <a:t>Δημιουργία Εργαλειοθήκης για την ανίχνευση και διάγνωση του </a:t>
            </a:r>
            <a:r>
              <a:rPr lang="en-US" sz="1600" b="1" dirty="0" smtClean="0"/>
              <a:t>Bullying</a:t>
            </a:r>
            <a:r>
              <a:rPr lang="el-GR" sz="1600" b="1" dirty="0" smtClean="0"/>
              <a:t> και έπειτα τη θεραπευτική παρέμβαση</a:t>
            </a:r>
            <a:r>
              <a:rPr lang="en-US" sz="1600" b="1" dirty="0" smtClean="0"/>
              <a:t> </a:t>
            </a:r>
            <a:endParaRPr lang="el-GR" sz="1600" b="1" dirty="0" smtClean="0"/>
          </a:p>
          <a:p>
            <a:pPr algn="just">
              <a:buNone/>
            </a:pPr>
            <a:endParaRPr lang="el-GR" sz="1600" b="1" dirty="0" smtClean="0"/>
          </a:p>
          <a:p>
            <a:pPr algn="just"/>
            <a:r>
              <a:rPr lang="el-GR" sz="1600" b="1" dirty="0" smtClean="0"/>
              <a:t>Δημιουργία καλών πρακτικών που δύνανται να υιοθετηθούν από τις  ευρωπαϊκές χώρες και που κατάλληλα αναθεωρημένες και προσαρμοσμένες μπορούν να αξιοποιηθούν για την καταπολέμηση των διάφορων τύπων διακρίσεων που ανακύπτουν</a:t>
            </a:r>
          </a:p>
          <a:p>
            <a:pPr algn="just">
              <a:buNone/>
            </a:pPr>
            <a:endParaRPr lang="el-GR" sz="1600" b="1" dirty="0" smtClean="0"/>
          </a:p>
          <a:p>
            <a:pPr algn="just"/>
            <a:r>
              <a:rPr lang="el-GR" sz="1600" b="1" dirty="0" smtClean="0"/>
              <a:t>Εκπαιδευτικές Δραστηριότητες</a:t>
            </a:r>
            <a:r>
              <a:rPr lang="en-US" sz="1600" b="1" dirty="0" smtClean="0"/>
              <a:t>: </a:t>
            </a:r>
            <a:r>
              <a:rPr lang="el-GR" sz="1600" b="1" dirty="0" smtClean="0"/>
              <a:t>μέθοδοι διδασκαλίας που βασίζονται στην ενεργό συμμετοχή όλων των εμπλεκομένων &amp; στη δραματοποίηση (μέθοδος </a:t>
            </a:r>
            <a:r>
              <a:rPr lang="en-US" sz="1600" b="1" dirty="0" smtClean="0"/>
              <a:t>Gestalt</a:t>
            </a:r>
            <a:r>
              <a:rPr lang="el-GR" sz="1600" b="1" dirty="0" smtClean="0"/>
              <a:t>)</a:t>
            </a:r>
            <a:endParaRPr lang="en-US" sz="1600" b="1" dirty="0" smtClean="0"/>
          </a:p>
          <a:p>
            <a:pPr algn="just">
              <a:buNone/>
            </a:pPr>
            <a:endParaRPr lang="en-US" sz="1600" b="1" dirty="0" smtClean="0"/>
          </a:p>
          <a:p>
            <a:pPr algn="just"/>
            <a:r>
              <a:rPr lang="el-GR" sz="1600" b="1" dirty="0" smtClean="0"/>
              <a:t>Δημιουργία οδηγού</a:t>
            </a:r>
            <a:r>
              <a:rPr lang="en-US" sz="1600" b="1" dirty="0" smtClean="0"/>
              <a:t>: </a:t>
            </a:r>
            <a:r>
              <a:rPr lang="el-GR" sz="1600" b="1" dirty="0" smtClean="0"/>
              <a:t>συγγραφή στα αγγλικά ενός οδηγού με πληροφορίες για το </a:t>
            </a:r>
            <a:r>
              <a:rPr lang="en-US" sz="1600" b="1" dirty="0" smtClean="0"/>
              <a:t>bullying </a:t>
            </a:r>
            <a:r>
              <a:rPr lang="el-GR" sz="1600" b="1" dirty="0" smtClean="0"/>
              <a:t>στις εταιρικές χώρες και μετάφρασή του στα ελληνικά</a:t>
            </a:r>
          </a:p>
          <a:p>
            <a:pPr algn="just">
              <a:buNone/>
            </a:pPr>
            <a:endParaRPr lang="el-GR" sz="2000" b="1" dirty="0" smtClean="0"/>
          </a:p>
          <a:p>
            <a:pPr algn="just"/>
            <a:endParaRPr lang="el-GR" sz="2000" b="1" dirty="0" smtClean="0"/>
          </a:p>
          <a:p>
            <a:pPr algn="just">
              <a:buNone/>
            </a:pPr>
            <a:endParaRPr lang="el-GR" sz="2000" b="1" dirty="0" smtClean="0"/>
          </a:p>
          <a:p>
            <a:pPr algn="just"/>
            <a:endParaRPr lang="el-GR" sz="2000" b="1" dirty="0" smtClean="0"/>
          </a:p>
          <a:p>
            <a:pPr algn="just">
              <a:buNone/>
            </a:pPr>
            <a:endParaRPr lang="el-GR" sz="2000" b="1" dirty="0" smtClean="0"/>
          </a:p>
          <a:p>
            <a:pPr algn="just"/>
            <a:endParaRPr lang="el-GR" sz="2000" b="1" dirty="0" smtClean="0"/>
          </a:p>
          <a:p>
            <a:endParaRPr lang="el-GR" sz="20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3552" y="141996"/>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179512" y="141996"/>
            <a:ext cx="1656184" cy="5705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60648"/>
            <a:ext cx="8740080" cy="1034752"/>
          </a:xfrm>
        </p:spPr>
        <p:txBody>
          <a:bodyPr/>
          <a:lstStyle/>
          <a:p>
            <a:pPr algn="ctr"/>
            <a:r>
              <a:rPr lang="el-GR" dirty="0" smtClean="0"/>
              <a:t>	</a:t>
            </a:r>
            <a:r>
              <a:rPr lang="el-GR" sz="2000" b="1" dirty="0" smtClean="0"/>
              <a:t>ΠΑΡΑΓΩΓΑ ΕΡΓΑ</a:t>
            </a:r>
            <a:endParaRPr lang="el-GR" sz="2000" b="1" dirty="0"/>
          </a:p>
        </p:txBody>
      </p:sp>
      <p:sp>
        <p:nvSpPr>
          <p:cNvPr id="3" name="2 - Θέση περιεχομένου"/>
          <p:cNvSpPr>
            <a:spLocks noGrp="1"/>
          </p:cNvSpPr>
          <p:nvPr>
            <p:ph idx="1"/>
          </p:nvPr>
        </p:nvSpPr>
        <p:spPr/>
        <p:txBody>
          <a:bodyPr>
            <a:normAutofit/>
          </a:bodyPr>
          <a:lstStyle/>
          <a:p>
            <a:pPr>
              <a:buNone/>
            </a:pPr>
            <a:r>
              <a:rPr lang="el-GR" sz="1900" b="1" dirty="0" smtClean="0">
                <a:solidFill>
                  <a:srgbClr val="002060"/>
                </a:solidFill>
              </a:rPr>
              <a:t>1</a:t>
            </a:r>
            <a:r>
              <a:rPr lang="el-GR" sz="1900" b="1" baseline="30000" dirty="0" smtClean="0">
                <a:solidFill>
                  <a:srgbClr val="002060"/>
                </a:solidFill>
              </a:rPr>
              <a:t>ο</a:t>
            </a:r>
            <a:r>
              <a:rPr lang="el-GR" sz="1900" b="1" dirty="0" smtClean="0">
                <a:solidFill>
                  <a:srgbClr val="002060"/>
                </a:solidFill>
              </a:rPr>
              <a:t> ΕΡΓΟ: ΑΝΑΛΥΣΗ ΑΝΑΓΚΩΝ &amp; ΕΡΕΥΝΑ ΠΕΔΙΟΥ</a:t>
            </a:r>
            <a:r>
              <a:rPr lang="en-US" sz="1900" b="1" dirty="0" smtClean="0">
                <a:solidFill>
                  <a:srgbClr val="002060"/>
                </a:solidFill>
              </a:rPr>
              <a:t> </a:t>
            </a:r>
          </a:p>
          <a:p>
            <a:pPr>
              <a:buNone/>
            </a:pPr>
            <a:endParaRPr lang="el-GR" sz="1900" b="1" dirty="0" smtClean="0">
              <a:solidFill>
                <a:schemeClr val="accent3">
                  <a:lumMod val="60000"/>
                  <a:lumOff val="40000"/>
                </a:schemeClr>
              </a:solidFill>
            </a:endParaRPr>
          </a:p>
          <a:p>
            <a:pPr algn="just"/>
            <a:r>
              <a:rPr lang="el-GR" sz="1500" dirty="0" smtClean="0"/>
              <a:t>Διεξαγωγή έρευνας αναφορικά με τις θεωρίες, τις πρακτικές και τις πολιτικές που εφαρμόζονται στη χώρα μας για το </a:t>
            </a:r>
            <a:r>
              <a:rPr lang="en-US" sz="1500" dirty="0" smtClean="0"/>
              <a:t>bullying</a:t>
            </a:r>
            <a:endParaRPr lang="el-GR" sz="1500" dirty="0" smtClean="0"/>
          </a:p>
          <a:p>
            <a:pPr algn="just"/>
            <a:endParaRPr lang="en-US" sz="1500" dirty="0" smtClean="0"/>
          </a:p>
          <a:p>
            <a:pPr algn="just"/>
            <a:r>
              <a:rPr lang="el-GR" sz="1500" dirty="0" smtClean="0"/>
              <a:t>Διανομή ερωτηματολογίων για τη διερεύνηση των αναγκών, γνώσεων &amp; εμπειριών αναφορικά με το </a:t>
            </a:r>
            <a:r>
              <a:rPr lang="en-US" sz="1500" dirty="0" smtClean="0"/>
              <a:t>bullying</a:t>
            </a:r>
            <a:r>
              <a:rPr lang="el-GR" sz="1500" dirty="0" smtClean="0"/>
              <a:t> προς τα παιδιά με </a:t>
            </a:r>
            <a:r>
              <a:rPr lang="en-US" sz="1500" dirty="0" smtClean="0"/>
              <a:t>ASD </a:t>
            </a:r>
            <a:r>
              <a:rPr lang="el-GR" sz="1500" dirty="0" smtClean="0"/>
              <a:t> προς:  </a:t>
            </a:r>
            <a:endParaRPr lang="en-US" sz="1500" dirty="0" smtClean="0"/>
          </a:p>
          <a:p>
            <a:pPr algn="just">
              <a:buNone/>
            </a:pPr>
            <a:r>
              <a:rPr lang="en-US" sz="1500" dirty="0" smtClean="0"/>
              <a:t>       </a:t>
            </a:r>
            <a:r>
              <a:rPr lang="el-GR" sz="1500" dirty="0" smtClean="0"/>
              <a:t>α) εκπαιδευτικούς</a:t>
            </a:r>
          </a:p>
          <a:p>
            <a:pPr algn="just">
              <a:buNone/>
            </a:pPr>
            <a:r>
              <a:rPr lang="el-GR" sz="1500" dirty="0" smtClean="0"/>
              <a:t>       β) βοηθητικό προσωπικό</a:t>
            </a:r>
          </a:p>
          <a:p>
            <a:pPr algn="just">
              <a:buNone/>
            </a:pPr>
            <a:r>
              <a:rPr lang="el-GR" sz="1500" dirty="0" smtClean="0"/>
              <a:t>       γ) γονείς</a:t>
            </a:r>
          </a:p>
          <a:p>
            <a:pPr algn="just">
              <a:buNone/>
            </a:pPr>
            <a:r>
              <a:rPr lang="el-GR" sz="1500" dirty="0" smtClean="0"/>
              <a:t>       δ) μαθητές</a:t>
            </a:r>
          </a:p>
          <a:p>
            <a:pPr algn="just">
              <a:buNone/>
            </a:pPr>
            <a:r>
              <a:rPr lang="el-GR" sz="1500" dirty="0" smtClean="0"/>
              <a:t>                                              </a:t>
            </a:r>
          </a:p>
          <a:p>
            <a:pPr algn="just"/>
            <a:r>
              <a:rPr lang="el-GR" sz="1500" dirty="0" smtClean="0"/>
              <a:t>Συγγραφή διεθνικής μελέτης με αξιοποίηση όλων των παραπάνω στοιχείων της έρευνας και με εξαγωγή συμπερασμάτων ενδεικτικών της τοποθέτησης των εμπλεκομένων στο ζήτημα του </a:t>
            </a:r>
            <a:r>
              <a:rPr lang="en-US" sz="1500" dirty="0" smtClean="0"/>
              <a:t>bullying</a:t>
            </a:r>
            <a:r>
              <a:rPr lang="el-GR" sz="1500" dirty="0" smtClean="0"/>
              <a:t> προς τους μαθητές με </a:t>
            </a:r>
            <a:r>
              <a:rPr lang="en-US" sz="1500" dirty="0" smtClean="0"/>
              <a:t>ASD</a:t>
            </a:r>
            <a:r>
              <a:rPr lang="el-GR" sz="1500" dirty="0" smtClean="0"/>
              <a:t>, βάσει των στατιστικών στοιχείων</a:t>
            </a:r>
          </a:p>
          <a:p>
            <a:pPr>
              <a:buNone/>
            </a:pPr>
            <a:r>
              <a:rPr lang="el-GR" sz="1500" dirty="0" smtClean="0"/>
              <a:t>                                                 </a:t>
            </a:r>
          </a:p>
          <a:p>
            <a:pPr>
              <a:buNone/>
            </a:pPr>
            <a:endParaRPr lang="el-GR" sz="18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88640"/>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614347" y="188640"/>
            <a:ext cx="1656184" cy="5705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000" b="1" dirty="0" smtClean="0"/>
              <a:t>ΠΑΡΑΓΩΓΑ ΕΡΓΑ</a:t>
            </a:r>
            <a:endParaRPr lang="el-GR" sz="2000" b="1" dirty="0"/>
          </a:p>
        </p:txBody>
      </p:sp>
      <p:sp>
        <p:nvSpPr>
          <p:cNvPr id="3" name="2 - Θέση περιεχομένου"/>
          <p:cNvSpPr>
            <a:spLocks noGrp="1"/>
          </p:cNvSpPr>
          <p:nvPr>
            <p:ph idx="1"/>
          </p:nvPr>
        </p:nvSpPr>
        <p:spPr/>
        <p:txBody>
          <a:bodyPr>
            <a:normAutofit/>
          </a:bodyPr>
          <a:lstStyle/>
          <a:p>
            <a:pPr algn="just"/>
            <a:r>
              <a:rPr lang="en-US" sz="1800" b="1" dirty="0" smtClean="0">
                <a:solidFill>
                  <a:srgbClr val="002060"/>
                </a:solidFill>
              </a:rPr>
              <a:t>2</a:t>
            </a:r>
            <a:r>
              <a:rPr lang="el-GR" sz="1800" b="1" baseline="30000" dirty="0" smtClean="0">
                <a:solidFill>
                  <a:srgbClr val="002060"/>
                </a:solidFill>
              </a:rPr>
              <a:t>ο</a:t>
            </a:r>
            <a:r>
              <a:rPr lang="el-GR" sz="1800" b="1" dirty="0" smtClean="0">
                <a:solidFill>
                  <a:srgbClr val="002060"/>
                </a:solidFill>
              </a:rPr>
              <a:t> ΕΡΓΟ: </a:t>
            </a:r>
            <a:r>
              <a:rPr lang="en-US" sz="1800" b="1" dirty="0" smtClean="0">
                <a:solidFill>
                  <a:srgbClr val="002060"/>
                </a:solidFill>
              </a:rPr>
              <a:t>Training Course Materials</a:t>
            </a:r>
          </a:p>
          <a:p>
            <a:pPr algn="just">
              <a:buNone/>
            </a:pPr>
            <a:r>
              <a:rPr lang="el-GR" sz="1800" b="1" dirty="0" smtClean="0"/>
              <a:t>      </a:t>
            </a:r>
            <a:r>
              <a:rPr lang="en-US" sz="1600" dirty="0" smtClean="0"/>
              <a:t>Educational Activities: </a:t>
            </a:r>
            <a:r>
              <a:rPr lang="el-GR" sz="1600" dirty="0" smtClean="0"/>
              <a:t>Μέθοδοι διδασκαλίας που βασίζονται στην Ενεργό συμμετοχή όλων των εμπλεκομένων &amp; στη Δραματοποίηση (μέθοδος </a:t>
            </a:r>
            <a:r>
              <a:rPr lang="en-US" sz="1600" dirty="0" smtClean="0"/>
              <a:t>Gestalt</a:t>
            </a:r>
            <a:r>
              <a:rPr lang="el-GR" sz="1600" dirty="0" smtClean="0"/>
              <a:t>)</a:t>
            </a:r>
            <a:endParaRPr lang="en-US" sz="1600" dirty="0" smtClean="0">
              <a:solidFill>
                <a:schemeClr val="accent3">
                  <a:lumMod val="60000"/>
                  <a:lumOff val="40000"/>
                </a:schemeClr>
              </a:solidFill>
            </a:endParaRPr>
          </a:p>
          <a:p>
            <a:pPr algn="just">
              <a:buNone/>
            </a:pPr>
            <a:endParaRPr lang="en-US" sz="1800" b="1" dirty="0" smtClean="0">
              <a:solidFill>
                <a:schemeClr val="accent3">
                  <a:lumMod val="60000"/>
                  <a:lumOff val="40000"/>
                </a:schemeClr>
              </a:solidFill>
            </a:endParaRPr>
          </a:p>
          <a:p>
            <a:pPr algn="just"/>
            <a:r>
              <a:rPr lang="en-US" sz="1800" b="1" dirty="0" smtClean="0">
                <a:solidFill>
                  <a:srgbClr val="002060"/>
                </a:solidFill>
              </a:rPr>
              <a:t>3</a:t>
            </a:r>
            <a:r>
              <a:rPr lang="el-GR" sz="1800" b="1" baseline="30000" dirty="0" smtClean="0">
                <a:solidFill>
                  <a:srgbClr val="002060"/>
                </a:solidFill>
              </a:rPr>
              <a:t>ο</a:t>
            </a:r>
            <a:r>
              <a:rPr lang="el-GR" sz="1800" b="1" dirty="0" smtClean="0">
                <a:solidFill>
                  <a:srgbClr val="002060"/>
                </a:solidFill>
              </a:rPr>
              <a:t> ΕΡΓΟ: </a:t>
            </a:r>
            <a:r>
              <a:rPr lang="en-US" sz="1800" b="1" dirty="0" smtClean="0">
                <a:solidFill>
                  <a:srgbClr val="002060"/>
                </a:solidFill>
              </a:rPr>
              <a:t>Against Bubble Tool Kit</a:t>
            </a:r>
            <a:endParaRPr lang="el-GR" sz="1800" b="1" dirty="0" smtClean="0">
              <a:solidFill>
                <a:srgbClr val="002060"/>
              </a:solidFill>
            </a:endParaRPr>
          </a:p>
          <a:p>
            <a:pPr algn="just">
              <a:buNone/>
            </a:pPr>
            <a:r>
              <a:rPr lang="el-GR" sz="1800" b="1" dirty="0" smtClean="0">
                <a:solidFill>
                  <a:schemeClr val="accent3">
                    <a:lumMod val="60000"/>
                    <a:lumOff val="40000"/>
                  </a:schemeClr>
                </a:solidFill>
              </a:rPr>
              <a:t>      </a:t>
            </a:r>
            <a:r>
              <a:rPr lang="el-GR" sz="1600" dirty="0" smtClean="0"/>
              <a:t>Δημιουργία Εργαλειοθήκης για την ανίχνευση, διάγνωση του </a:t>
            </a:r>
            <a:r>
              <a:rPr lang="en-US" sz="1600" dirty="0" smtClean="0"/>
              <a:t>Bullying</a:t>
            </a:r>
            <a:r>
              <a:rPr lang="el-GR" sz="1600" dirty="0" smtClean="0"/>
              <a:t> και τη σχετική θεραπευτική παρέμβαση</a:t>
            </a:r>
            <a:r>
              <a:rPr lang="en-US" sz="1600" dirty="0" smtClean="0"/>
              <a:t> </a:t>
            </a:r>
            <a:endParaRPr lang="el-GR" sz="1600" dirty="0" smtClean="0"/>
          </a:p>
          <a:p>
            <a:pPr algn="just">
              <a:buNone/>
            </a:pPr>
            <a:r>
              <a:rPr lang="el-GR" sz="1800" b="1" dirty="0" smtClean="0">
                <a:solidFill>
                  <a:schemeClr val="accent3">
                    <a:lumMod val="60000"/>
                    <a:lumOff val="40000"/>
                  </a:schemeClr>
                </a:solidFill>
              </a:rPr>
              <a:t> </a:t>
            </a:r>
            <a:endParaRPr lang="en-US" sz="1800" b="1" dirty="0" smtClean="0">
              <a:solidFill>
                <a:schemeClr val="accent3">
                  <a:lumMod val="60000"/>
                  <a:lumOff val="40000"/>
                </a:schemeClr>
              </a:solidFill>
            </a:endParaRPr>
          </a:p>
          <a:p>
            <a:pPr algn="just"/>
            <a:r>
              <a:rPr lang="en-US" sz="1800" b="1" dirty="0" smtClean="0">
                <a:solidFill>
                  <a:srgbClr val="002060"/>
                </a:solidFill>
              </a:rPr>
              <a:t>4</a:t>
            </a:r>
            <a:r>
              <a:rPr lang="el-GR" sz="1800" b="1" baseline="30000" dirty="0" smtClean="0">
                <a:solidFill>
                  <a:srgbClr val="002060"/>
                </a:solidFill>
              </a:rPr>
              <a:t>ο</a:t>
            </a:r>
            <a:r>
              <a:rPr lang="el-GR" sz="1800" b="1" dirty="0" smtClean="0">
                <a:solidFill>
                  <a:srgbClr val="002060"/>
                </a:solidFill>
              </a:rPr>
              <a:t> ΕΡΓΟ: </a:t>
            </a:r>
            <a:r>
              <a:rPr lang="en-US" sz="1800" b="1" dirty="0" smtClean="0">
                <a:solidFill>
                  <a:srgbClr val="002060"/>
                </a:solidFill>
              </a:rPr>
              <a:t>Pedagogical Model</a:t>
            </a:r>
          </a:p>
          <a:p>
            <a:pPr algn="just">
              <a:buNone/>
            </a:pPr>
            <a:r>
              <a:rPr lang="en-US" sz="1600" b="1" dirty="0" smtClean="0"/>
              <a:t>       </a:t>
            </a:r>
            <a:r>
              <a:rPr lang="el-GR" sz="1600" dirty="0" smtClean="0"/>
              <a:t>Δημιουργία καλών πρακτικών που εφαρμόζονται επιτυχώς σε ευρωπαϊκές χώρες για την καταπολέμηση των διακρίσεων και την ένταξη όλων των μαθητών στο σχολικό και ευρύτερο κοινωνικό πλαίσιο </a:t>
            </a:r>
            <a:endParaRPr lang="el-GR" sz="1600" dirty="0" smtClean="0">
              <a:solidFill>
                <a:srgbClr val="002060"/>
              </a:solidFill>
            </a:endParaRPr>
          </a:p>
          <a:p>
            <a:pPr algn="just">
              <a:buNone/>
            </a:pPr>
            <a:endParaRPr lang="el-GR" sz="18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16632"/>
            <a:ext cx="2181225" cy="617220"/>
          </a:xfrm>
          <a:prstGeom prst="rect">
            <a:avLst/>
          </a:prstGeom>
          <a:noFill/>
          <a:ln>
            <a:noFill/>
          </a:ln>
        </p:spPr>
      </p:pic>
      <p:pic>
        <p:nvPicPr>
          <p:cNvPr id="5" name="Obraz 3"/>
          <p:cNvPicPr>
            <a:picLocks noChangeAspect="1"/>
          </p:cNvPicPr>
          <p:nvPr/>
        </p:nvPicPr>
        <p:blipFill>
          <a:blip r:embed="rId3"/>
          <a:stretch>
            <a:fillRect/>
          </a:stretch>
        </p:blipFill>
        <p:spPr>
          <a:xfrm>
            <a:off x="611560" y="116632"/>
            <a:ext cx="1656184" cy="57057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1024</TotalTime>
  <Words>690</Words>
  <Application>Microsoft Office PowerPoint</Application>
  <PresentationFormat>Προβολή στην οθόνη (4:3)</PresentationFormat>
  <Paragraphs>111</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Διαστημικό</vt:lpstr>
      <vt:lpstr>  Against BUBBLE</vt:lpstr>
      <vt:lpstr>ΕΤΑΙΡΟΙ TOY ΠΡΟΓΡΑΜΜΑΤΟΣ</vt:lpstr>
      <vt:lpstr>ΕΤΑΙΡΟΙ TOY ΠΡΟΓΡΑΜΜΑΤΟΣ</vt:lpstr>
      <vt:lpstr>  </vt:lpstr>
      <vt:lpstr>    ΓΕΝΙΚΟ ΠΛΑΙΣΙΟ ΤΟΥ ΠΡΟΓΡΑΜΜΑΤΟΣ </vt:lpstr>
      <vt:lpstr>  ΣΤΟΧΟΙ ΤΟΥ ΠΡΟΓΡΑΜΜΑΤΟΣ</vt:lpstr>
      <vt:lpstr>   ΜΕΣΑ ΕΠΙΤΕΥΞΗΣ ΣΤΟΧΩΝ  </vt:lpstr>
      <vt:lpstr> ΠΑΡΑΓΩΓΑ ΕΡΓΑ</vt:lpstr>
      <vt:lpstr>ΠΑΡΑΓΩΓΑ ΕΡΓΑ</vt:lpstr>
      <vt:lpstr>Bubble - kick off meeting in perugia</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Χρήστης των Windows</dc:creator>
  <cp:lastModifiedBy>Ν</cp:lastModifiedBy>
  <cp:revision>87</cp:revision>
  <dcterms:created xsi:type="dcterms:W3CDTF">2019-12-09T09:16:38Z</dcterms:created>
  <dcterms:modified xsi:type="dcterms:W3CDTF">2021-03-05T08:35:19Z</dcterms:modified>
</cp:coreProperties>
</file>