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4"/>
  </p:notesMasterIdLst>
  <p:sldIdLst>
    <p:sldId id="256" r:id="rId2"/>
    <p:sldId id="271" r:id="rId3"/>
    <p:sldId id="266" r:id="rId4"/>
    <p:sldId id="273" r:id="rId5"/>
    <p:sldId id="270" r:id="rId6"/>
    <p:sldId id="259" r:id="rId7"/>
    <p:sldId id="280" r:id="rId8"/>
    <p:sldId id="283" r:id="rId9"/>
    <p:sldId id="284" r:id="rId10"/>
    <p:sldId id="286" r:id="rId11"/>
    <p:sldId id="281" r:id="rId12"/>
    <p:sldId id="282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848FA-1FC3-3E40-89AB-2D2C2E3281D4}" type="datetimeFigureOut">
              <a:rPr lang="en-GR" smtClean="0"/>
              <a:t>13/10/21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F241C-75A1-BF47-B380-BF4FE21B3C6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1964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7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270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8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5870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9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4439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10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00019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11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5755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F241C-75A1-BF47-B380-BF4FE21B3C6A}" type="slidenum">
              <a:rPr lang="en-GR" smtClean="0"/>
              <a:t>12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3302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2A6B28-5D92-463E-9537-01165E163C66}" type="datetimeFigureOut">
              <a:rPr lang="el-GR" smtClean="0"/>
              <a:pPr/>
              <a:t>13/10/21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01CD96-A706-4DC4-8536-2DA01B7390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https://www.oanagnostis.gr/wp-content/uploads/2017/02/paidia_prosfyges1482074033-696x348.jpg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file:////var/folders/f5/rtphbfns19x2cxfm9x674dk00000gn/T/com.microsoft.Word/WebArchiveCopyPasteTempFiles/httpwww.thestival.grmediak2itemscache36c0714c32e6f6ea69358fd15994a70e_XL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419872" y="1052736"/>
            <a:ext cx="5724128" cy="3672408"/>
          </a:xfrm>
        </p:spPr>
        <p:txBody>
          <a:bodyPr>
            <a:normAutofit fontScale="90000"/>
          </a:bodyPr>
          <a:lstStyle/>
          <a:p>
            <a:br>
              <a:rPr lang="el-GR" sz="6000" b="1" dirty="0"/>
            </a:br>
            <a:r>
              <a:rPr lang="en-US" sz="4400" b="1" dirty="0"/>
              <a:t>                </a:t>
            </a:r>
            <a:r>
              <a:rPr lang="en-US" sz="3100" b="1" dirty="0"/>
              <a:t>Sustainable   </a:t>
            </a:r>
            <a:br>
              <a:rPr lang="en-US" sz="3100" b="1" dirty="0"/>
            </a:br>
            <a:r>
              <a:rPr lang="en-US" sz="3100" b="1" dirty="0"/>
              <a:t>  Codes and Holistic Environment for Minor migrants in Europe  </a:t>
            </a:r>
            <a:br>
              <a:rPr lang="el-GR" sz="6000" b="1" dirty="0"/>
            </a:br>
            <a:r>
              <a:rPr lang="en-US" sz="8000" dirty="0"/>
              <a:t> </a:t>
            </a:r>
            <a:r>
              <a:rPr lang="en-US" sz="7300" dirty="0"/>
              <a:t>Scheme</a:t>
            </a:r>
            <a:endParaRPr lang="el-GR" sz="73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6300192" cy="2636912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1">
                    <a:lumMod val="75000"/>
                  </a:schemeClr>
                </a:solidFill>
              </a:rPr>
              <a:t>                                         </a:t>
            </a:r>
          </a:p>
          <a:p>
            <a:pPr algn="ctr"/>
            <a:r>
              <a:rPr lang="el-GR" sz="4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el-GR" sz="20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el-GR" sz="2000" b="1" dirty="0">
                <a:solidFill>
                  <a:schemeClr val="tx1">
                    <a:lumMod val="75000"/>
                  </a:schemeClr>
                </a:solidFill>
              </a:rPr>
              <a:t>         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01</a:t>
            </a:r>
            <a:r>
              <a:rPr lang="el-GR" sz="1400" b="1" dirty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09</a:t>
            </a:r>
            <a:r>
              <a:rPr lang="el-GR" sz="1400" b="1" dirty="0">
                <a:solidFill>
                  <a:schemeClr val="tx1">
                    <a:lumMod val="75000"/>
                  </a:schemeClr>
                </a:solidFill>
              </a:rPr>
              <a:t>.2020 – 31.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12</a:t>
            </a:r>
            <a:r>
              <a:rPr lang="el-GR" sz="1400" b="1" dirty="0">
                <a:solidFill>
                  <a:schemeClr val="tx1">
                    <a:lumMod val="75000"/>
                  </a:schemeClr>
                </a:solidFill>
              </a:rPr>
              <a:t>.2022</a:t>
            </a:r>
          </a:p>
          <a:p>
            <a:pPr algn="ctr"/>
            <a:r>
              <a:rPr lang="en-GB" sz="1400" b="1" dirty="0">
                <a:solidFill>
                  <a:schemeClr val="tx1">
                    <a:lumMod val="75000"/>
                  </a:schemeClr>
                </a:solidFill>
              </a:rPr>
              <a:t>K</a:t>
            </a:r>
            <a:r>
              <a:rPr lang="el-GR" sz="1400" b="1" dirty="0">
                <a:solidFill>
                  <a:schemeClr val="tx1">
                    <a:lumMod val="75000"/>
                  </a:schemeClr>
                </a:solidFill>
              </a:rPr>
              <a:t>Α202</a:t>
            </a:r>
            <a:r>
              <a:rPr lang="en-GB" sz="1400" b="1" dirty="0">
                <a:solidFill>
                  <a:schemeClr val="tx1">
                    <a:lumMod val="75000"/>
                  </a:schemeClr>
                </a:solidFill>
              </a:rPr>
              <a:t>: Strategic partnerships for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Innovation</a:t>
            </a:r>
            <a:endParaRPr lang="en-GB" sz="14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Id: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tx1"/>
                </a:solidFill>
              </a:rPr>
              <a:t>2020-1-FR01-KA202-080497</a:t>
            </a:r>
            <a:endParaRPr lang="el-GR" sz="1400" b="1" dirty="0">
              <a:solidFill>
                <a:schemeClr val="tx1"/>
              </a:solidFill>
            </a:endParaRPr>
          </a:p>
          <a:p>
            <a:pPr algn="ctr"/>
            <a:endParaRPr lang="el-GR" sz="1500" b="1" dirty="0"/>
          </a:p>
          <a:p>
            <a:pPr algn="ctr"/>
            <a:endParaRPr lang="en-US" sz="1500" b="1" dirty="0"/>
          </a:p>
        </p:txBody>
      </p:sp>
      <p:pic>
        <p:nvPicPr>
          <p:cNvPr id="5" name="4 - Εικόνα" descr="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61438"/>
              </p:ext>
            </p:extLst>
          </p:nvPr>
        </p:nvGraphicFramePr>
        <p:xfrm>
          <a:off x="251520" y="1052736"/>
          <a:ext cx="2664296" cy="1662044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ΕΛΛΗΝΙΚΗ ΔΗΜΟΚΡΑΤΙΑ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ΥΠΟΥΡΓΕΙΟ ΠΑΙΔΕΙΑΣ ΚΑΙ ΘΡΗΣΚΕΥΜΑΤΩΝ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----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ΠΕΡΙΦΕΡΕΙΑΚΗ ΔΙΕΥΘΥΝΣΗ 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ΠΡΩΤΟΒΑΘΜΙΑΣ ΚΑΙ ΔΕΥΤΕΡΟΒΑΘΜΙΑΣ 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Calibri"/>
                          <a:ea typeface="Calibri"/>
                          <a:cs typeface="Calibri"/>
                        </a:rPr>
                        <a:t>ΕΚΠΑΙΔΕΥΣΗΣ ΘΕΣΣΑΛΙΑΣ 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4"/>
            <a:ext cx="2181225" cy="617220"/>
          </a:xfrm>
          <a:prstGeom prst="rect">
            <a:avLst/>
          </a:prstGeom>
          <a:noFill/>
          <a:ln>
            <a:noFill/>
          </a:ln>
        </p:spPr>
      </p:pic>
      <p:sp>
        <p:nvSpPr>
          <p:cNvPr id="74754" name="AutoShape 2" descr="https://apis.mail.yahoo.com/ws/v3/mailboxes/@.id==VjN-7X5SEDKJxpVG_uAGJ-iYiqp3OWifIJOyfyIK2nOU5hVQttiaHCzZiH9AUw_zj6yckZ2dZyyLIvrOUdO48QGxGA/messages/@.id==AOp5lWcFXgZ-YWZ2HwQHQLjPHGM/content/parts/@.id==2/thumbnail?appid=YMailNorrin"/>
          <p:cNvSpPr>
            <a:spLocks noChangeAspect="1" noChangeArrowheads="1"/>
          </p:cNvSpPr>
          <p:nvPr/>
        </p:nvSpPr>
        <p:spPr bwMode="auto">
          <a:xfrm>
            <a:off x="155575" y="-1074738"/>
            <a:ext cx="2981325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4756" name="AutoShape 4" descr="https://apis.mail.yahoo.com/ws/v3/mailboxes/@.id==VjN-7X5SEDKJxpVG_uAGJ-iYiqp3OWifIJOyfyIK2nOU5hVQttiaHCzZiH9AUw_zj6yckZ2dZyyLIvrOUdO48QGxGA/messages/@.id==AOp5lWcFXgZ-YWZ2HwQHQLjPHGM/content/parts/@.id==2/thumbnail?appid=YMailNorrin"/>
          <p:cNvSpPr>
            <a:spLocks noChangeAspect="1" noChangeArrowheads="1"/>
          </p:cNvSpPr>
          <p:nvPr/>
        </p:nvSpPr>
        <p:spPr bwMode="auto">
          <a:xfrm>
            <a:off x="155575" y="-1074738"/>
            <a:ext cx="2981325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0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" y="1196752"/>
            <a:ext cx="9085384" cy="54726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2ο ΕΡΓΟ: ΜΕΤΑΦΟΡΑ ΤΗΣ </a:t>
            </a:r>
            <a:r>
              <a:rPr lang="en-US" sz="8000" b="1" dirty="0">
                <a:solidFill>
                  <a:srgbClr val="002060"/>
                </a:solidFill>
                <a:cs typeface="Times New Roman" pitchFamily="18" charset="0"/>
              </a:rPr>
              <a:t>EPD 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ΜΕΘΟΔΟΥ  </a:t>
            </a:r>
          </a:p>
          <a:p>
            <a:pPr marL="0" indent="0" algn="ctr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6400" b="1" dirty="0">
                <a:cs typeface="Times New Roman" pitchFamily="18" charset="0"/>
              </a:rPr>
              <a:t> Δια της μεθόδου </a:t>
            </a:r>
            <a:r>
              <a:rPr lang="en-US" sz="6400" b="1" dirty="0">
                <a:cs typeface="Times New Roman" pitchFamily="18" charset="0"/>
              </a:rPr>
              <a:t>EPD </a:t>
            </a:r>
            <a:r>
              <a:rPr lang="el-GR" sz="6400" b="1" dirty="0">
                <a:cs typeface="Times New Roman" pitchFamily="18" charset="0"/>
              </a:rPr>
              <a:t>εξασφαλίζεται:</a:t>
            </a:r>
          </a:p>
          <a:p>
            <a:pPr marL="0" indent="0" algn="ctr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Αντιμετώπιση της μετανάστευσης (πέρα από τις τραυματικές διαστάσεις της) ως μιας ευκαιρίας απόκτησης δεξιοτήτων για την αντιμετώπιση περίπλοκων καταστάσεων και εμπειρίας ζωής - η οποία αποθηκεύεται στη μνήμη των νέων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Παραδοχή ότι είναι απαραίτητο, για να κατανοήσουμε και να υποστηρίξουμε αποτελεσματικά τους ασυνόδευτους ανηλίκους, να λάβουμε υπόψη τις πολιτιστικές τους ιδιαιτερότητες, τον τρόπο σκέψης τους και τη μεταναστευτική τους εμπειρία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Η διεπιστημονική και διαπολιτισμική επαγγελματική προσέγγιση επιτρέπει τη διαδικασία κατασκευής ταυτότητας του ασυνόδευτου ανηλίκου από τα σημεία αναφοράς του στη διάρκεια της εφηβείας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Βάση της αρχής της αφηγηματικότητας, βοηθά τον νέο να μάθει ποιος είναι και να συνειδητοποιήσει ποιος θέλει να γίνει)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 Ανάδειξη της νέας τεχνογνωσίας του επαγγελματία στην καθημερινή του εργασία με ασυνόδευτους ανηλίκους</a:t>
            </a:r>
            <a:endParaRPr lang="en-US" sz="6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404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399" y="1671248"/>
            <a:ext cx="8932985" cy="4998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3ο ΕΡΓΟ: </a:t>
            </a:r>
            <a:r>
              <a:rPr lang="en-US" sz="8000" b="1" dirty="0">
                <a:solidFill>
                  <a:srgbClr val="002060"/>
                </a:solidFill>
                <a:cs typeface="Times New Roman" pitchFamily="18" charset="0"/>
              </a:rPr>
              <a:t>MOOC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109728" indent="0" algn="just">
              <a:buNone/>
            </a:pPr>
            <a:endParaRPr lang="en-US" sz="40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el-GR" sz="6400" dirty="0">
                <a:cs typeface="Times New Roman" pitchFamily="18" charset="0"/>
              </a:rPr>
              <a:t>(Διάρκεια: </a:t>
            </a:r>
            <a:r>
              <a:rPr lang="en-US" sz="6400" dirty="0">
                <a:cs typeface="Times New Roman" pitchFamily="18" charset="0"/>
              </a:rPr>
              <a:t>15.</a:t>
            </a:r>
            <a:r>
              <a:rPr lang="el-GR" sz="6400" dirty="0">
                <a:cs typeface="Times New Roman" pitchFamily="18" charset="0"/>
              </a:rPr>
              <a:t>1</a:t>
            </a:r>
            <a:r>
              <a:rPr lang="en-US" sz="6400" dirty="0">
                <a:cs typeface="Times New Roman" pitchFamily="18" charset="0"/>
              </a:rPr>
              <a:t>1.</a:t>
            </a:r>
            <a:r>
              <a:rPr lang="el-GR" sz="6400" dirty="0">
                <a:cs typeface="Times New Roman" pitchFamily="18" charset="0"/>
              </a:rPr>
              <a:t>20</a:t>
            </a:r>
            <a:r>
              <a:rPr lang="en-US" sz="6400" dirty="0">
                <a:cs typeface="Times New Roman" pitchFamily="18" charset="0"/>
              </a:rPr>
              <a:t>20</a:t>
            </a:r>
            <a:r>
              <a:rPr lang="el-GR" sz="6400" dirty="0">
                <a:cs typeface="Times New Roman" pitchFamily="18" charset="0"/>
              </a:rPr>
              <a:t> –</a:t>
            </a:r>
            <a:r>
              <a:rPr lang="en-US" sz="6400" dirty="0">
                <a:cs typeface="Times New Roman" pitchFamily="18" charset="0"/>
              </a:rPr>
              <a:t> </a:t>
            </a:r>
            <a:r>
              <a:rPr lang="el-GR" sz="6400" dirty="0">
                <a:cs typeface="Times New Roman" pitchFamily="18" charset="0"/>
              </a:rPr>
              <a:t>3</a:t>
            </a:r>
            <a:r>
              <a:rPr lang="en-US" sz="6400" dirty="0">
                <a:cs typeface="Times New Roman" pitchFamily="18" charset="0"/>
              </a:rPr>
              <a:t>0.09.</a:t>
            </a:r>
            <a:r>
              <a:rPr lang="el-GR" sz="6400" dirty="0">
                <a:cs typeface="Times New Roman" pitchFamily="18" charset="0"/>
              </a:rPr>
              <a:t>202</a:t>
            </a:r>
            <a:r>
              <a:rPr lang="en-US" sz="6400" dirty="0">
                <a:cs typeface="Times New Roman" pitchFamily="18" charset="0"/>
              </a:rPr>
              <a:t>2</a:t>
            </a:r>
            <a:r>
              <a:rPr lang="el-GR" sz="6400" dirty="0">
                <a:cs typeface="Times New Roman" pitchFamily="18" charset="0"/>
              </a:rPr>
              <a:t>- συντονιστής </a:t>
            </a:r>
            <a:r>
              <a:rPr lang="en-US" sz="6400" dirty="0">
                <a:cs typeface="Times New Roman" pitchFamily="18" charset="0"/>
              </a:rPr>
              <a:t>CED</a:t>
            </a:r>
            <a:r>
              <a:rPr lang="el-GR" sz="6400" dirty="0">
                <a:cs typeface="Times New Roman" pitchFamily="18" charset="0"/>
              </a:rPr>
              <a:t>) </a:t>
            </a:r>
          </a:p>
          <a:p>
            <a:pPr marL="109728" indent="0" algn="just">
              <a:buNone/>
            </a:pPr>
            <a:endParaRPr lang="el-GR" sz="8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  Εργαλείο ενημέρωσης και κατάρτισης για όλους τους ενδιαφερόμενους   </a:t>
            </a:r>
          </a:p>
          <a:p>
            <a:pPr marL="0" indent="0" algn="just">
              <a:buNone/>
            </a:pPr>
            <a:r>
              <a:rPr lang="el-GR" sz="6400" b="1" dirty="0">
                <a:cs typeface="Times New Roman" pitchFamily="18" charset="0"/>
              </a:rPr>
              <a:t>             επαγγελματίες</a:t>
            </a:r>
            <a:r>
              <a:rPr lang="en-US" sz="6400" b="1" dirty="0">
                <a:cs typeface="Times New Roman" pitchFamily="18" charset="0"/>
              </a:rPr>
              <a:t>:</a:t>
            </a:r>
          </a:p>
          <a:p>
            <a:pPr marL="685800" indent="-685800" algn="just"/>
            <a:endParaRPr lang="en-US" sz="6400" b="1" dirty="0">
              <a:cs typeface="Times New Roman" pitchFamily="18" charset="0"/>
            </a:endParaRPr>
          </a:p>
          <a:p>
            <a:pPr marL="857250" indent="-857250" algn="just"/>
            <a:r>
              <a:rPr lang="el-GR" sz="6400" b="1" dirty="0">
                <a:cs typeface="Times New Roman" pitchFamily="18" charset="0"/>
              </a:rPr>
              <a:t>Συλλέγει πληροφορίες, εμπειρίες και συμπεράσματα από τις ομάδες του Ο1 (Παρατηρητήριο)</a:t>
            </a:r>
          </a:p>
          <a:p>
            <a:pPr marL="857250" indent="-857250" algn="just"/>
            <a:endParaRPr lang="el-GR" sz="6400" b="1" dirty="0">
              <a:cs typeface="Times New Roman" pitchFamily="18" charset="0"/>
            </a:endParaRPr>
          </a:p>
          <a:p>
            <a:pPr marL="857250" indent="-857250" algn="just"/>
            <a:r>
              <a:rPr lang="el-GR" sz="6400" b="1" dirty="0">
                <a:cs typeface="Times New Roman" pitchFamily="18" charset="0"/>
              </a:rPr>
              <a:t>Διαθέτει μορφή και περιεχόμενο ελκυστικό, ποικίλο και ευχάριστο για να διατηρήσει το ενδιαφέρον των μαθητών ή των χρηστών </a:t>
            </a:r>
          </a:p>
          <a:p>
            <a:pPr marL="0" indent="0" algn="just">
              <a:buNone/>
            </a:pPr>
            <a:r>
              <a:rPr lang="el-GR" sz="6400" b="1" dirty="0">
                <a:cs typeface="Times New Roman" pitchFamily="18" charset="0"/>
              </a:rPr>
              <a:t>             (βίντεο, συνεντεύξεις, χάρτες, ...)</a:t>
            </a:r>
          </a:p>
          <a:p>
            <a:pPr marL="857250" indent="-857250" algn="just"/>
            <a:endParaRPr lang="el-GR" sz="6400" b="1" dirty="0">
              <a:cs typeface="Times New Roman" pitchFamily="18" charset="0"/>
            </a:endParaRPr>
          </a:p>
          <a:p>
            <a:pPr marL="857250" indent="-857250" algn="just"/>
            <a:r>
              <a:rPr lang="el-GR" sz="6400" b="1" dirty="0">
                <a:cs typeface="Times New Roman" pitchFamily="18" charset="0"/>
              </a:rPr>
              <a:t>Πρωταγωνιστές: οι ίδιοι οι ανήλικοι</a:t>
            </a:r>
          </a:p>
          <a:p>
            <a:pPr marL="0" indent="0" algn="just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857250" indent="-857250" algn="just"/>
            <a:r>
              <a:rPr lang="el-GR" sz="6400" b="1" dirty="0">
                <a:cs typeface="Times New Roman" pitchFamily="18" charset="0"/>
              </a:rPr>
              <a:t>ΣΤΟΧΟΣ: Η παροχή ενός εύχρηστου εργαλείου για την ευαισθητοποίηση των εμπλεκομένων και ενδιαφερομένων και για τη μεταφορά του μοντέλου και της καινοτομίας του προγράμματος </a:t>
            </a:r>
            <a:r>
              <a:rPr lang="en-US" sz="6400" b="1" dirty="0">
                <a:cs typeface="Times New Roman" pitchFamily="18" charset="0"/>
              </a:rPr>
              <a:t>SCHEME</a:t>
            </a:r>
          </a:p>
          <a:p>
            <a:pPr marL="0" indent="0" algn="just">
              <a:buNone/>
            </a:pPr>
            <a:endParaRPr lang="en-US" sz="64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52536" y="764704"/>
            <a:ext cx="9244136" cy="1080120"/>
          </a:xfrm>
        </p:spPr>
        <p:txBody>
          <a:bodyPr/>
          <a:lstStyle/>
          <a:p>
            <a:pPr algn="ctr"/>
            <a:r>
              <a:rPr lang="el-GR" dirty="0"/>
              <a:t>	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ΠΑΡΑΓΩΓΑ ΕΡΓΑ</a:t>
            </a:r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8901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C4F08EA1-FACF-7B43-A350-F83213F5FD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276872"/>
            <a:ext cx="3225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46F9DB-3574-ED45-AF5E-05031B8EE377}"/>
              </a:ext>
            </a:extLst>
          </p:cNvPr>
          <p:cNvSpPr txBox="1"/>
          <p:nvPr/>
        </p:nvSpPr>
        <p:spPr>
          <a:xfrm>
            <a:off x="251520" y="4394167"/>
            <a:ext cx="41764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Ξεσφιγκούλη</a:t>
            </a: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Δήμητρα</a:t>
            </a:r>
          </a:p>
          <a:p>
            <a:pPr algn="ctr">
              <a:buNone/>
            </a:pPr>
            <a:endParaRPr lang="el-GR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Εκπαιδευτικός ΠΕ70, </a:t>
            </a:r>
          </a:p>
          <a:p>
            <a:pPr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Διδάκτωρ ΠΤΔΕ Πανεπιστημίου Θεσσαλίας</a:t>
            </a: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Συντονίστρια  Ευρωπαϊκών  Προγραμμάτων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7CCF06-78F6-D14D-A514-0D1899C35AE9}"/>
              </a:ext>
            </a:extLst>
          </p:cNvPr>
          <p:cNvSpPr txBox="1"/>
          <p:nvPr/>
        </p:nvSpPr>
        <p:spPr>
          <a:xfrm>
            <a:off x="5076056" y="4149080"/>
            <a:ext cx="38164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Χατζοπούλου Ιωάννα</a:t>
            </a:r>
          </a:p>
          <a:p>
            <a:pPr algn="ctr">
              <a:buNone/>
            </a:pPr>
            <a:endParaRPr lang="el-GR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Εκπαιδευτικός ΠΕ02, </a:t>
            </a:r>
          </a:p>
          <a:p>
            <a:pPr algn="just"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ΜΒΑ </a:t>
            </a: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Ψυχικής Υγείας, </a:t>
            </a:r>
          </a:p>
          <a:p>
            <a:pPr algn="just"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Διοικητική Υπάλληλος της ΠΔΕ Θεσσαλίας,    </a:t>
            </a:r>
          </a:p>
          <a:p>
            <a:pPr algn="just">
              <a:buNone/>
            </a:pPr>
            <a:r>
              <a:rPr lang="el-GR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Υπεύθυνη Ευρωπαϊκών Προγραμμάτων</a:t>
            </a:r>
          </a:p>
        </p:txBody>
      </p:sp>
    </p:spTree>
    <p:extLst>
      <p:ext uri="{BB962C8B-B14F-4D97-AF65-F5344CB8AC3E}">
        <p14:creationId xmlns:p14="http://schemas.microsoft.com/office/powerpoint/2010/main" val="12351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" y="1745432"/>
            <a:ext cx="8991600" cy="4635896"/>
          </a:xfrm>
        </p:spPr>
        <p:txBody>
          <a:bodyPr>
            <a:normAutofit/>
          </a:bodyPr>
          <a:lstStyle/>
          <a:p>
            <a:pPr lvl="0" algn="just"/>
            <a:r>
              <a:rPr lang="el-GR" sz="1400" b="1" dirty="0"/>
              <a:t>Περιφερειακή Διεύθυνση Πρωτοβάθμιας &amp; Δευτεροβάθμιας Εκπαίδευσης Θεσσαλίας - </a:t>
            </a:r>
            <a:r>
              <a:rPr lang="el-GR" sz="1400" dirty="0"/>
              <a:t>Ελλάδα</a:t>
            </a:r>
          </a:p>
          <a:p>
            <a:pPr lvl="0" algn="just"/>
            <a:endParaRPr lang="el-GR" sz="1400" b="1" dirty="0"/>
          </a:p>
          <a:p>
            <a:pPr algn="just"/>
            <a:r>
              <a:rPr lang="en-GB" sz="1400" b="1" dirty="0"/>
              <a:t>Association </a:t>
            </a:r>
            <a:r>
              <a:rPr lang="en-GB" sz="1400" b="1" dirty="0" err="1"/>
              <a:t>Départementales</a:t>
            </a:r>
            <a:r>
              <a:rPr lang="en-GB" sz="1400" b="1" dirty="0"/>
              <a:t> des </a:t>
            </a:r>
            <a:r>
              <a:rPr lang="en-GB" sz="1400" b="1" dirty="0" err="1"/>
              <a:t>Pupilles</a:t>
            </a:r>
            <a:r>
              <a:rPr lang="en-GB" sz="1400" b="1" dirty="0"/>
              <a:t> de </a:t>
            </a:r>
            <a:r>
              <a:rPr lang="en-GB" sz="1400" b="1" dirty="0" err="1"/>
              <a:t>l'Enseignement</a:t>
            </a:r>
            <a:r>
              <a:rPr lang="en-GB" sz="1400" b="1" dirty="0"/>
              <a:t> Public des </a:t>
            </a:r>
            <a:r>
              <a:rPr lang="en-GB" sz="1400" b="1" dirty="0" err="1"/>
              <a:t>Pyrénnées</a:t>
            </a:r>
            <a:r>
              <a:rPr lang="en-GB" sz="1400" b="1" dirty="0"/>
              <a:t> </a:t>
            </a:r>
            <a:r>
              <a:rPr lang="en-GB" sz="1400" b="1" dirty="0" err="1"/>
              <a:t>Orientales</a:t>
            </a:r>
            <a:r>
              <a:rPr lang="en-GB" sz="1400" b="1" dirty="0"/>
              <a:t> </a:t>
            </a:r>
            <a:r>
              <a:rPr lang="el-GR" sz="1400" b="1" dirty="0"/>
              <a:t>(</a:t>
            </a:r>
            <a:r>
              <a:rPr lang="en-US" sz="1400" dirty="0"/>
              <a:t>ADPEP66</a:t>
            </a:r>
            <a:r>
              <a:rPr lang="el-GR" sz="1400" dirty="0"/>
              <a:t>)</a:t>
            </a:r>
            <a:r>
              <a:rPr lang="en-US" sz="1400" dirty="0"/>
              <a:t> – </a:t>
            </a:r>
            <a:r>
              <a:rPr lang="el-GR" sz="1400" dirty="0"/>
              <a:t>Γαλλία - Συντονιστής του Προγράμματος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b="1" dirty="0"/>
              <a:t>PASSEPORT EUROPE –</a:t>
            </a:r>
            <a:r>
              <a:rPr lang="el-GR" sz="1400" b="1" dirty="0"/>
              <a:t> </a:t>
            </a:r>
            <a:r>
              <a:rPr lang="el-GR" sz="1400" dirty="0"/>
              <a:t>Γαλλία</a:t>
            </a:r>
            <a:r>
              <a:rPr lang="en-US" sz="1400" dirty="0"/>
              <a:t> (MKO</a:t>
            </a:r>
            <a:r>
              <a:rPr lang="el-GR" sz="1400" dirty="0"/>
              <a:t>) </a:t>
            </a:r>
          </a:p>
          <a:p>
            <a:pPr marL="109728" indent="0" algn="just">
              <a:buNone/>
            </a:pPr>
            <a:endParaRPr lang="en-US" sz="1400" b="1" dirty="0"/>
          </a:p>
          <a:p>
            <a:pPr algn="just"/>
            <a:r>
              <a:rPr lang="en-GB" sz="1400" b="1" dirty="0" err="1"/>
              <a:t>Asociación</a:t>
            </a:r>
            <a:r>
              <a:rPr lang="en-GB" sz="1400" b="1" dirty="0"/>
              <a:t> </a:t>
            </a:r>
            <a:r>
              <a:rPr lang="en-GB" sz="1400" b="1" dirty="0" err="1"/>
              <a:t>Acercando</a:t>
            </a:r>
            <a:r>
              <a:rPr lang="en-GB" sz="1400" b="1" dirty="0"/>
              <a:t> </a:t>
            </a:r>
            <a:r>
              <a:rPr lang="en-GB" sz="1400" b="1" dirty="0" err="1"/>
              <a:t>Realidades</a:t>
            </a:r>
            <a:r>
              <a:rPr lang="en-GB" sz="1400" b="1" dirty="0"/>
              <a:t> </a:t>
            </a:r>
            <a:r>
              <a:rPr lang="el-GR" sz="1400" b="1" dirty="0"/>
              <a:t>(</a:t>
            </a:r>
            <a:r>
              <a:rPr lang="en-US" sz="1400" b="1" dirty="0"/>
              <a:t>ACRE</a:t>
            </a:r>
            <a:r>
              <a:rPr lang="el-GR" sz="1400" b="1" dirty="0"/>
              <a:t>)</a:t>
            </a:r>
            <a:r>
              <a:rPr lang="en-US" sz="1400" b="1" dirty="0"/>
              <a:t> –</a:t>
            </a:r>
            <a:r>
              <a:rPr lang="el-GR" sz="1400" b="1" dirty="0"/>
              <a:t> </a:t>
            </a:r>
            <a:r>
              <a:rPr lang="el-GR" sz="1400" dirty="0"/>
              <a:t>Ισπανία</a:t>
            </a:r>
            <a:r>
              <a:rPr lang="en-US" sz="1400" dirty="0"/>
              <a:t> </a:t>
            </a:r>
            <a:endParaRPr lang="el-GR" sz="1400" dirty="0"/>
          </a:p>
          <a:p>
            <a:pPr algn="just"/>
            <a:endParaRPr lang="en-US" sz="1400" b="1" dirty="0"/>
          </a:p>
          <a:p>
            <a:pPr algn="just"/>
            <a:r>
              <a:rPr lang="el-GR" sz="1400" b="1" dirty="0"/>
              <a:t>Πανεπιστήμιο Θεσσαλίας</a:t>
            </a:r>
            <a:r>
              <a:rPr lang="en-US" sz="1400" b="1" dirty="0"/>
              <a:t> –</a:t>
            </a:r>
            <a:r>
              <a:rPr lang="el-GR" sz="1400" b="1" dirty="0"/>
              <a:t> </a:t>
            </a:r>
            <a:r>
              <a:rPr lang="el-GR" sz="1400" dirty="0"/>
              <a:t>Ελλάδα</a:t>
            </a:r>
          </a:p>
          <a:p>
            <a:pPr algn="just"/>
            <a:endParaRPr lang="en-US" sz="1400" b="1" dirty="0"/>
          </a:p>
          <a:p>
            <a:pPr algn="just"/>
            <a:r>
              <a:rPr lang="fr-FR" sz="1400" b="1" dirty="0"/>
              <a:t>Université</a:t>
            </a:r>
            <a:r>
              <a:rPr lang="el-GR" sz="1400" b="1" dirty="0"/>
              <a:t> </a:t>
            </a:r>
            <a:r>
              <a:rPr lang="fr-FR" sz="1400" b="1" dirty="0"/>
              <a:t>Ibn </a:t>
            </a:r>
            <a:r>
              <a:rPr lang="fr-FR" sz="1400" b="1" dirty="0" err="1"/>
              <a:t>Zohr</a:t>
            </a:r>
            <a:r>
              <a:rPr lang="fr-FR" sz="1400" b="1" dirty="0"/>
              <a:t> d’ Agadir</a:t>
            </a:r>
            <a:r>
              <a:rPr lang="el-GR" sz="1400" b="1" dirty="0"/>
              <a:t> </a:t>
            </a:r>
            <a:r>
              <a:rPr lang="en-GB" sz="1400" dirty="0"/>
              <a:t>(UIZ) </a:t>
            </a:r>
            <a:r>
              <a:rPr lang="el-GR" sz="1400" dirty="0"/>
              <a:t>- </a:t>
            </a:r>
            <a:r>
              <a:rPr lang="fr-FR" sz="1400" b="1" dirty="0"/>
              <a:t>Faculté </a:t>
            </a:r>
            <a:r>
              <a:rPr lang="en-US" sz="1400" b="1" dirty="0"/>
              <a:t>des </a:t>
            </a:r>
            <a:r>
              <a:rPr lang="fr-FR" sz="1400" b="1" dirty="0"/>
              <a:t>Lettres et Sciences Humaines</a:t>
            </a:r>
            <a:r>
              <a:rPr lang="el-GR" sz="1400" b="1" dirty="0"/>
              <a:t> </a:t>
            </a:r>
            <a:r>
              <a:rPr lang="fr-FR" sz="1400" b="1" dirty="0"/>
              <a:t>–</a:t>
            </a:r>
            <a:r>
              <a:rPr lang="el-GR" sz="1400" b="1" dirty="0"/>
              <a:t> </a:t>
            </a:r>
            <a:r>
              <a:rPr lang="el-GR" sz="1400" dirty="0"/>
              <a:t>Μαρόκο</a:t>
            </a:r>
          </a:p>
          <a:p>
            <a:pPr algn="just"/>
            <a:endParaRPr lang="en-US" sz="1400" b="1" dirty="0"/>
          </a:p>
          <a:p>
            <a:pPr algn="just"/>
            <a:r>
              <a:rPr lang="en-GB" sz="1400" b="1" dirty="0"/>
              <a:t>Ecole </a:t>
            </a:r>
            <a:r>
              <a:rPr lang="en-GB" sz="1400" b="1" dirty="0" err="1"/>
              <a:t>Nationale</a:t>
            </a:r>
            <a:r>
              <a:rPr lang="en-GB" sz="1400" b="1" dirty="0"/>
              <a:t> des </a:t>
            </a:r>
            <a:r>
              <a:rPr lang="en-GB" sz="1400" b="1" dirty="0" err="1"/>
              <a:t>Travailleurs</a:t>
            </a:r>
            <a:r>
              <a:rPr lang="en-GB" sz="1400" b="1" dirty="0"/>
              <a:t> </a:t>
            </a:r>
            <a:r>
              <a:rPr lang="en-GB" sz="1400" b="1" dirty="0" err="1"/>
              <a:t>Sociaux</a:t>
            </a:r>
            <a:r>
              <a:rPr lang="en-GB" sz="1400" b="1" dirty="0"/>
              <a:t> </a:t>
            </a:r>
            <a:r>
              <a:rPr lang="en-GB" sz="1400" b="1" dirty="0" err="1"/>
              <a:t>Spécialisés</a:t>
            </a:r>
            <a:r>
              <a:rPr lang="el-GR" sz="1400" dirty="0"/>
              <a:t> (</a:t>
            </a:r>
            <a:r>
              <a:rPr lang="en-US" sz="1400" b="1" dirty="0"/>
              <a:t>ENTSS</a:t>
            </a:r>
            <a:r>
              <a:rPr lang="el-GR" sz="1400" b="1" dirty="0"/>
              <a:t>)</a:t>
            </a:r>
            <a:r>
              <a:rPr lang="en-GB" sz="1400" dirty="0"/>
              <a:t> </a:t>
            </a:r>
            <a:r>
              <a:rPr lang="el-GR" sz="1400" dirty="0"/>
              <a:t>- Σενεγάλη</a:t>
            </a:r>
            <a:endParaRPr lang="el-GR" sz="1400" b="1" dirty="0"/>
          </a:p>
          <a:p>
            <a:pPr marL="0" lvl="0" indent="0" algn="just">
              <a:buNone/>
            </a:pPr>
            <a:r>
              <a:rPr lang="el-GR" sz="1400" dirty="0"/>
              <a:t>       </a:t>
            </a:r>
          </a:p>
          <a:p>
            <a:pPr marL="0" lvl="0" indent="0" algn="just">
              <a:buNone/>
            </a:pPr>
            <a:r>
              <a:rPr lang="el-GR" sz="1600" dirty="0"/>
              <a:t>       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764704"/>
            <a:ext cx="8991600" cy="1181320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ΕΤΑΙΡΟΙ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TOY 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ΠΡΟΓΡΑΜΜΑΤΟΣ</a:t>
            </a: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3" descr="Image result for erasmus plu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6632"/>
            <a:ext cx="2376264" cy="864096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84036"/>
            <a:ext cx="9144000" cy="5389349"/>
          </a:xfrm>
        </p:spPr>
        <p:txBody>
          <a:bodyPr>
            <a:normAutofit fontScale="25000" lnSpcReduction="20000"/>
          </a:bodyPr>
          <a:lstStyle/>
          <a:p>
            <a:pPr marL="368046" indent="-285750" algn="just"/>
            <a:endParaRPr lang="el-GR" sz="1600" b="1" dirty="0"/>
          </a:p>
          <a:p>
            <a:pPr marL="368046" indent="-285750" algn="just"/>
            <a:r>
              <a:rPr lang="el-GR" sz="4900" b="1" dirty="0"/>
              <a:t>Το ένα τρίτο των προσφύγων και των μεταναστών που έχουν φτάσει στην Ευρώπη είναι παιδιά</a:t>
            </a:r>
          </a:p>
          <a:p>
            <a:pPr marL="368046" indent="-285750" algn="just"/>
            <a:endParaRPr lang="en-US" sz="4900" b="1" dirty="0"/>
          </a:p>
          <a:p>
            <a:pPr marL="368046" indent="-285750" algn="just"/>
            <a:r>
              <a:rPr lang="el-GR" sz="4900" b="1" dirty="0"/>
              <a:t>Κάποια ανήλικα παιδιά είναι «ασυνόδευτα», χωρίς γονείς (εγκατάλειψη της χώρας καταγωγής τους κατά </a:t>
            </a:r>
            <a:r>
              <a:rPr lang="el-GR" sz="4900" b="1" dirty="0" err="1"/>
              <a:t>μόνας</a:t>
            </a:r>
            <a:r>
              <a:rPr lang="el-GR" sz="4900" b="1" dirty="0"/>
              <a:t> ή αποχωρισμός από την οικογένεια στη διάρκεια του μεταναστευτικού ταξιδιού)</a:t>
            </a:r>
          </a:p>
          <a:p>
            <a:pPr marL="368046" indent="-285750" algn="just"/>
            <a:endParaRPr lang="el-GR" sz="4900" b="1" dirty="0"/>
          </a:p>
          <a:p>
            <a:pPr marL="368046" indent="-285750" algn="just"/>
            <a:r>
              <a:rPr lang="el-GR" sz="4900" b="1" dirty="0"/>
              <a:t>Όλα τα ανήλικα παιδιά μετανάστες έχουν δύσκολο μεταναστευτικό ταξίδι.</a:t>
            </a:r>
          </a:p>
          <a:p>
            <a:pPr marL="82296" indent="0" algn="just">
              <a:buNone/>
            </a:pPr>
            <a:endParaRPr lang="el-GR" sz="4900" b="1" dirty="0"/>
          </a:p>
          <a:p>
            <a:pPr marL="368046" indent="-285750" algn="just"/>
            <a:r>
              <a:rPr lang="el-GR" sz="4900" b="1" dirty="0"/>
              <a:t>Το 70% των παιδιών αυτών αρνείται τη φροντίδα και προστασία που δικαιούται (Διεθνής Σύμβαση του 1989 για τα Δικαιώματα του Παιδιού &amp; Χάρτης Θεμελιωδών Δικαιωμάτων της ΕΕ).                            </a:t>
            </a:r>
          </a:p>
          <a:p>
            <a:pPr marL="368046" indent="-285750" algn="just"/>
            <a:endParaRPr lang="el-GR" sz="4900" b="1" dirty="0"/>
          </a:p>
          <a:p>
            <a:pPr marL="368046" indent="-285750" algn="just"/>
            <a:endParaRPr lang="el-GR" sz="4900" b="1" dirty="0"/>
          </a:p>
          <a:p>
            <a:pPr marL="368046" indent="-285750" algn="just"/>
            <a:r>
              <a:rPr lang="el-GR" sz="4900" b="1" dirty="0"/>
              <a:t>Οι επαγγελματίες βρίσκονται συνεχώς αντιμέτωποι με νέες «καταστάσεις έκτακτης ανάγκης» λόγω της τροποποίησης των μεταναστευτικών διαδρομών ή λόγω της αλλαγής της τυπολογίας της μετανάστευσης, η οποία συνεπάγεται τη συνεχή προσαρμογή σε νέα προφίλ. </a:t>
            </a:r>
          </a:p>
          <a:p>
            <a:pPr marL="368046" indent="-285750" algn="just"/>
            <a:endParaRPr lang="el-GR" sz="3000" b="1" dirty="0"/>
          </a:p>
          <a:p>
            <a:pPr marL="82296" indent="0" algn="just">
              <a:buNone/>
            </a:pPr>
            <a:endParaRPr lang="el-GR" sz="3500" b="1" dirty="0"/>
          </a:p>
          <a:p>
            <a:pPr marL="368046" indent="-285750" algn="just"/>
            <a:endParaRPr lang="el-GR" sz="1600" b="1" dirty="0"/>
          </a:p>
          <a:p>
            <a:pPr marL="368046" indent="-285750" algn="just"/>
            <a:endParaRPr lang="el-GR" sz="1600" b="1" dirty="0"/>
          </a:p>
          <a:p>
            <a:pPr marL="82296" indent="0" algn="just">
              <a:buNone/>
            </a:pPr>
            <a:endParaRPr lang="el-GR" sz="1600" b="1" dirty="0"/>
          </a:p>
          <a:p>
            <a:pPr marL="368046" indent="-285750" algn="just"/>
            <a:endParaRPr lang="el-GR" sz="1600" b="1" dirty="0"/>
          </a:p>
          <a:p>
            <a:pPr marL="368046" indent="-285750" algn="just"/>
            <a:endParaRPr lang="el-GR" sz="1600" b="1" dirty="0"/>
          </a:p>
          <a:p>
            <a:pPr marL="368046" indent="-285750" algn="just"/>
            <a:endParaRPr lang="el-GR" sz="1600" b="1" dirty="0"/>
          </a:p>
          <a:p>
            <a:pPr marL="368046" indent="-285750" algn="just"/>
            <a:endParaRPr lang="el-GR" sz="1600" b="1" dirty="0"/>
          </a:p>
          <a:p>
            <a:pPr marL="82296" indent="0" algn="just">
              <a:buNone/>
            </a:pPr>
            <a:r>
              <a:rPr lang="el-GR" sz="1600" b="1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304800" y="1295400"/>
            <a:ext cx="8686800" cy="3334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0" y="949876"/>
            <a:ext cx="9010328" cy="82294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l-GR" sz="2100" b="1" dirty="0">
                <a:solidFill>
                  <a:schemeClr val="accent1">
                    <a:lumMod val="75000"/>
                  </a:schemeClr>
                </a:solidFill>
              </a:rPr>
              <a:t>ΓΕΝΙΚΟ ΠΛΑΙΣΙΟ ΤΟΥ ΠΡΟΓΡΑΜΜΑΤΟΣ</a:t>
            </a:r>
            <a:b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pic>
        <p:nvPicPr>
          <p:cNvPr id="5" name="Picture 3" descr="Image result for erasmus plu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2656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8641"/>
            <a:ext cx="2375803" cy="792088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0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8">
            <a:extLst>
              <a:ext uri="{FF2B5EF4-FFF2-40B4-BE49-F238E27FC236}">
                <a16:creationId xmlns:a16="http://schemas.microsoft.com/office/drawing/2014/main" id="{D9245DCA-8837-6746-A13D-136E5941A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765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R"/>
          </a:p>
        </p:txBody>
      </p:sp>
      <p:pic>
        <p:nvPicPr>
          <p:cNvPr id="1041" name="Picture 1">
            <a:extLst>
              <a:ext uri="{FF2B5EF4-FFF2-40B4-BE49-F238E27FC236}">
                <a16:creationId xmlns:a16="http://schemas.microsoft.com/office/drawing/2014/main" id="{1EB686D4-6964-F84B-AFA9-1DF2207C9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97" y="5192603"/>
            <a:ext cx="3256503" cy="166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" y="1285030"/>
            <a:ext cx="8839200" cy="49686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b="1" u="sng" dirty="0"/>
              <a:t> </a:t>
            </a:r>
            <a:endParaRPr lang="el-GR" sz="1600" b="1" dirty="0"/>
          </a:p>
          <a:p>
            <a:pPr marL="0" indent="0" algn="just">
              <a:buNone/>
            </a:pPr>
            <a:endParaRPr lang="el-GR" sz="1600" dirty="0"/>
          </a:p>
          <a:p>
            <a:pPr marL="0" indent="0" algn="just">
              <a:buNone/>
            </a:pPr>
            <a:endParaRPr lang="el-GR" sz="1600" dirty="0"/>
          </a:p>
          <a:p>
            <a:pPr marL="0" indent="0" algn="just">
              <a:buNone/>
            </a:pPr>
            <a:r>
              <a:rPr lang="el-GR" sz="1600" dirty="0"/>
              <a:t>Τ</a:t>
            </a:r>
            <a:r>
              <a:rPr lang="en-GR" sz="1600" dirty="0"/>
              <a:t>ο SCHEME στοχεύει στη</a:t>
            </a:r>
            <a:r>
              <a:rPr lang="el-GR" sz="1600" dirty="0"/>
              <a:t>ν</a:t>
            </a:r>
            <a:r>
              <a:rPr lang="en-GR" sz="1600" dirty="0"/>
              <a:t> ολιστική προσέγγιση</a:t>
            </a:r>
            <a:r>
              <a:rPr lang="el-GR" sz="1600" dirty="0"/>
              <a:t> του ζητήματος των ασυνόδευτων ανήλικων προσφύγων</a:t>
            </a:r>
            <a:r>
              <a:rPr lang="en-GR" sz="1600" dirty="0"/>
              <a:t> </a:t>
            </a:r>
            <a:r>
              <a:rPr lang="el-GR" sz="1600" dirty="0"/>
              <a:t>-</a:t>
            </a:r>
            <a:r>
              <a:rPr lang="en-GR" sz="1600" dirty="0"/>
              <a:t>σε </a:t>
            </a:r>
            <a:r>
              <a:rPr lang="el-GR" sz="1600" dirty="0"/>
              <a:t>επίπεδο τοπικό</a:t>
            </a:r>
            <a:r>
              <a:rPr lang="en-GR" sz="1600" dirty="0"/>
              <a:t> αλλά και </a:t>
            </a:r>
            <a:r>
              <a:rPr lang="el-GR" sz="1600" dirty="0"/>
              <a:t>διεθνικό-</a:t>
            </a:r>
            <a:r>
              <a:rPr lang="en-GR" sz="1600" dirty="0"/>
              <a:t> έτσι ώστε οι επαγγελματίες να αναπτύξουν προσαρμοσμένες απαντήσεις σε κάθε περίπτωση υποδοχή</a:t>
            </a:r>
            <a:r>
              <a:rPr lang="el-GR" sz="1600" dirty="0"/>
              <a:t>ς</a:t>
            </a:r>
            <a:r>
              <a:rPr lang="en-GR" sz="1600" dirty="0"/>
              <a:t> και υποστήριξ</a:t>
            </a:r>
            <a:r>
              <a:rPr lang="el-GR" sz="1600" dirty="0"/>
              <a:t>ης ασυνόδευτων παιδιών σε ό,τι αφορά</a:t>
            </a:r>
            <a:r>
              <a:rPr lang="en-GR" sz="1600" dirty="0"/>
              <a:t> στην προσέγγισή τους, τ</a:t>
            </a:r>
            <a:r>
              <a:rPr lang="el-GR" sz="1600" dirty="0"/>
              <a:t>ην ικανοποίηση των</a:t>
            </a:r>
            <a:r>
              <a:rPr lang="en-GR" sz="1600" dirty="0"/>
              <a:t> αν</a:t>
            </a:r>
            <a:r>
              <a:rPr lang="el-GR" sz="1600" dirty="0"/>
              <a:t>α</a:t>
            </a:r>
            <a:r>
              <a:rPr lang="en-GR" sz="1600" dirty="0"/>
              <a:t>γκώ</a:t>
            </a:r>
            <a:r>
              <a:rPr lang="el-GR" sz="1600" dirty="0"/>
              <a:t>ν</a:t>
            </a:r>
            <a:r>
              <a:rPr lang="en-GR" sz="1600" dirty="0"/>
              <a:t> τους</a:t>
            </a:r>
            <a:r>
              <a:rPr lang="el-GR" sz="1600" dirty="0"/>
              <a:t> και</a:t>
            </a:r>
            <a:r>
              <a:rPr lang="en-GR" sz="1600" dirty="0"/>
              <a:t> </a:t>
            </a:r>
            <a:r>
              <a:rPr lang="el-GR" sz="1600" dirty="0"/>
              <a:t>την ανάπτυξη των </a:t>
            </a:r>
            <a:r>
              <a:rPr lang="en-GR" sz="1600" dirty="0"/>
              <a:t>ικαν</a:t>
            </a:r>
            <a:r>
              <a:rPr lang="el-GR" sz="1600" dirty="0"/>
              <a:t>ο</a:t>
            </a:r>
            <a:r>
              <a:rPr lang="en-GR" sz="1600" dirty="0"/>
              <a:t>τ</a:t>
            </a:r>
            <a:r>
              <a:rPr lang="el-GR" sz="1600" dirty="0"/>
              <a:t>ή</a:t>
            </a:r>
            <a:r>
              <a:rPr lang="en-GR" sz="1600" dirty="0"/>
              <a:t>τ</a:t>
            </a:r>
            <a:r>
              <a:rPr lang="el-GR" sz="1600" dirty="0"/>
              <a:t>ων τους, απομακρύνοντας την «</a:t>
            </a:r>
            <a:r>
              <a:rPr lang="el-GR" sz="1600" dirty="0" err="1"/>
              <a:t>ψυχολογικοποίηση</a:t>
            </a:r>
            <a:r>
              <a:rPr lang="el-GR" sz="1600" dirty="0"/>
              <a:t>» εκείνη που τείνει να συλλάβει την ιστορία των ασυνόδευτων ανηλίκων αποκλειστικά μέσω των τραυμάτων τους και χωρίς –παράλληλα- να ελαχιστοποιεί τη σημασία αυτής της πολύ συχνά πραγματικά τραυματικής εμπειρίας.</a:t>
            </a:r>
            <a:endParaRPr lang="en-GR" sz="16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304800" y="1295400"/>
            <a:ext cx="8686800" cy="3334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611560" y="908718"/>
            <a:ext cx="7560840" cy="1385269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l-GR" sz="2100" b="1" dirty="0">
                <a:solidFill>
                  <a:schemeClr val="accent1">
                    <a:lumMod val="75000"/>
                  </a:schemeClr>
                </a:solidFill>
              </a:rPr>
              <a:t>ΓΕΝΙΚΟ ΠΛΑΙΣΙΟ ΤΟΥ ΠΡΟΓΡΑΜΜΑΤΟΣ</a:t>
            </a:r>
            <a:b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pic>
        <p:nvPicPr>
          <p:cNvPr id="5" name="Picture 3" descr="Image result for erasmus plu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03" y="116632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8639"/>
            <a:ext cx="2375803" cy="792089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F1FCEB-C737-4442-AEC4-B41E31EEF020}"/>
              </a:ext>
            </a:extLst>
          </p:cNvPr>
          <p:cNvSpPr txBox="1"/>
          <p:nvPr/>
        </p:nvSpPr>
        <p:spPr>
          <a:xfrm>
            <a:off x="4290646" y="24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R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FA86FF75-C201-824D-8616-AB7A11E6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201" y="-282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R"/>
          </a:p>
        </p:txBody>
      </p:sp>
      <p:pic>
        <p:nvPicPr>
          <p:cNvPr id="3077" name="Picture 2" descr="Παιδί ένας στους τέσσερις πρόσφυγες στην Ευρώπη - Σοκάρουν τα στοιχεία της  Unicef">
            <a:extLst>
              <a:ext uri="{FF2B5EF4-FFF2-40B4-BE49-F238E27FC236}">
                <a16:creationId xmlns:a16="http://schemas.microsoft.com/office/drawing/2014/main" id="{1FE801C8-DF80-2642-BA81-0E2D77383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611" y="4537088"/>
            <a:ext cx="3708413" cy="232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49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844824"/>
            <a:ext cx="7632848" cy="4752528"/>
          </a:xfrm>
        </p:spPr>
        <p:txBody>
          <a:bodyPr>
            <a:normAutofit/>
          </a:bodyPr>
          <a:lstStyle/>
          <a:p>
            <a:pPr lvl="0" algn="just"/>
            <a:endParaRPr lang="el-GR" sz="1600" b="1" dirty="0"/>
          </a:p>
          <a:p>
            <a:pPr marL="0" lvl="0" indent="0" algn="just">
              <a:buNone/>
            </a:pPr>
            <a:endParaRPr lang="el-GR" sz="1600" b="1" dirty="0"/>
          </a:p>
          <a:p>
            <a:pPr lvl="0" algn="just"/>
            <a:endParaRPr lang="el-GR" sz="1600" b="1" dirty="0"/>
          </a:p>
          <a:p>
            <a:pPr lvl="0"/>
            <a:endParaRPr lang="el-GR" sz="1600" b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180528" y="620688"/>
            <a:ext cx="9172128" cy="93610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ΣΤΟΧΟΙ ΤΟΥ ΠΡΟΓΡΑΜΜΑΤΟΣ</a:t>
            </a:r>
            <a:endParaRPr lang="el-GR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18122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8640"/>
            <a:ext cx="2375803" cy="834537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2B4AC2-501B-0D45-B781-504B103886A0}"/>
              </a:ext>
            </a:extLst>
          </p:cNvPr>
          <p:cNvSpPr txBox="1"/>
          <p:nvPr/>
        </p:nvSpPr>
        <p:spPr>
          <a:xfrm>
            <a:off x="323528" y="1688844"/>
            <a:ext cx="866807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400" b="1" dirty="0"/>
              <a:t>Να ε</a:t>
            </a:r>
            <a:r>
              <a:rPr lang="en-GR" sz="1400" b="1" dirty="0"/>
              <a:t>ξοπλίσ</a:t>
            </a:r>
            <a:r>
              <a:rPr lang="el-GR" sz="1400" b="1" dirty="0"/>
              <a:t>ει</a:t>
            </a:r>
            <a:r>
              <a:rPr lang="en-GR" sz="1400" b="1" dirty="0"/>
              <a:t> τους </a:t>
            </a:r>
            <a:r>
              <a:rPr lang="el-GR" sz="1400" b="1" dirty="0"/>
              <a:t>εμπλεκόμενους </a:t>
            </a:r>
            <a:r>
              <a:rPr lang="en-GR" sz="1400" b="1" dirty="0"/>
              <a:t>επαγγελματίες </a:t>
            </a:r>
            <a:r>
              <a:rPr lang="el-GR" sz="1400" b="1" dirty="0"/>
              <a:t> με τεχνογνωσία </a:t>
            </a:r>
            <a:r>
              <a:rPr lang="en-GR" sz="1400" b="1" dirty="0"/>
              <a:t>ώ</a:t>
            </a:r>
            <a:r>
              <a:rPr lang="el-GR" sz="1400" b="1" dirty="0" err="1"/>
              <a:t>στε</a:t>
            </a:r>
            <a:r>
              <a:rPr lang="en-GR" sz="1400" b="1" dirty="0"/>
              <a:t> να αντιμετωπίσουν </a:t>
            </a:r>
            <a:r>
              <a:rPr lang="el-GR" sz="1400" b="1" dirty="0"/>
              <a:t>τις </a:t>
            </a:r>
            <a:r>
              <a:rPr lang="en-GR" sz="1400" b="1" dirty="0"/>
              <a:t>νέες </a:t>
            </a:r>
            <a:r>
              <a:rPr lang="el-GR" sz="1400" b="1" dirty="0"/>
              <a:t>απαιτητικές καταστάσεις</a:t>
            </a:r>
            <a:r>
              <a:rPr lang="en-GR" sz="1400" b="1" dirty="0"/>
              <a:t> </a:t>
            </a:r>
            <a:r>
              <a:rPr lang="el-GR" sz="1400" b="1" dirty="0"/>
              <a:t>εφαρμόζοντας</a:t>
            </a:r>
            <a:r>
              <a:rPr lang="en-GR" sz="1400" b="1" dirty="0"/>
              <a:t> μια καινοτόμο μέθοδο λήψης αποφάσεων με βάση τις δυνατότητες και τις δεξιότητες δράσης</a:t>
            </a:r>
            <a:r>
              <a:rPr lang="el-GR" sz="1400" b="1" dirty="0"/>
              <a:t> των ασυνόδευτων ανήλικων προσφύγων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400" b="1" dirty="0"/>
              <a:t>Να καθιερώσει </a:t>
            </a:r>
            <a:r>
              <a:rPr lang="en-GR" sz="1400" b="1" dirty="0"/>
              <a:t>διεπιστημονικέ</a:t>
            </a:r>
            <a:r>
              <a:rPr lang="el-GR" sz="1400" b="1" dirty="0"/>
              <a:t>ς</a:t>
            </a:r>
            <a:r>
              <a:rPr lang="en-GR" sz="1400" b="1" dirty="0"/>
              <a:t> </a:t>
            </a:r>
            <a:r>
              <a:rPr lang="el-GR" sz="1400" b="1" dirty="0"/>
              <a:t>συνεργασίες</a:t>
            </a:r>
            <a:r>
              <a:rPr lang="en-GR" sz="1400" b="1" dirty="0"/>
              <a:t> με τη μορφή ενός διαπολιτισμικού Παρατηρητηρίου και</a:t>
            </a:r>
            <a:r>
              <a:rPr lang="el-GR" sz="1400" b="1" dirty="0"/>
              <a:t> μιας </a:t>
            </a:r>
            <a:r>
              <a:rPr lang="en-GR" sz="1400" b="1" dirty="0"/>
              <a:t> τεχνικής πλατφόρμας:</a:t>
            </a:r>
            <a:r>
              <a:rPr lang="el-GR" sz="1400" dirty="0"/>
              <a:t> </a:t>
            </a:r>
            <a:r>
              <a:rPr lang="en-GR" sz="1400" dirty="0"/>
              <a:t>εμβάθυνση της έρευνας με βάση τα τρέχοντα δεδομένα (ανθρωπολογία/</a:t>
            </a:r>
            <a:r>
              <a:rPr lang="el-GR" sz="1400" dirty="0"/>
              <a:t> </a:t>
            </a:r>
            <a:r>
              <a:rPr lang="en-GR" sz="1400" dirty="0"/>
              <a:t>εθνολογία</a:t>
            </a:r>
            <a:r>
              <a:rPr lang="el-GR" sz="1400" dirty="0"/>
              <a:t>/</a:t>
            </a:r>
            <a:r>
              <a:rPr lang="en-GR" sz="1400" dirty="0"/>
              <a:t> διαπολιτισμικότητα</a:t>
            </a:r>
            <a:r>
              <a:rPr lang="el-GR" sz="1400" dirty="0"/>
              <a:t>) &amp; </a:t>
            </a:r>
            <a:r>
              <a:rPr lang="en-GR" sz="1400" dirty="0"/>
              <a:t>συνδυασμός προσεγγίσεων για τον καλύτερο εντοπισμό των πηγών μετανάστευσης </a:t>
            </a:r>
            <a:endParaRPr lang="el-GR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400" b="1" dirty="0"/>
              <a:t>Να δημιουργήσει</a:t>
            </a:r>
            <a:r>
              <a:rPr lang="en-GR" sz="1400" b="1" dirty="0"/>
              <a:t> έν</a:t>
            </a:r>
            <a:r>
              <a:rPr lang="el-GR" sz="1400" b="1" dirty="0"/>
              <a:t>α </a:t>
            </a:r>
            <a:r>
              <a:rPr lang="en-GR" sz="1400" b="1" dirty="0"/>
              <a:t>εργαλείο </a:t>
            </a:r>
            <a:r>
              <a:rPr lang="el-GR" sz="1400" b="1" dirty="0"/>
              <a:t>(</a:t>
            </a:r>
            <a:r>
              <a:rPr lang="en-GR" sz="1400" b="1" dirty="0"/>
              <a:t>MOOC</a:t>
            </a:r>
            <a:r>
              <a:rPr lang="el-GR" sz="1400" b="1" dirty="0"/>
              <a:t>)</a:t>
            </a:r>
            <a:r>
              <a:rPr lang="en-GR" sz="1400" b="1" dirty="0"/>
              <a:t> μεταφοράς γνώσης </a:t>
            </a:r>
            <a:r>
              <a:rPr lang="en-GR" sz="1400" dirty="0"/>
              <a:t>(ανθρωπολογικό προφίλ, βιβλιογραφία, χαρτογραφία, μαρτυρίες, βίντεο, υπάρχοντα έργα) για την καλύτερη κατανόηση </a:t>
            </a:r>
            <a:r>
              <a:rPr lang="el-GR" sz="1400" dirty="0"/>
              <a:t>και</a:t>
            </a:r>
            <a:r>
              <a:rPr lang="en-GR" sz="1400" dirty="0"/>
              <a:t> υποστήριξη ασυνόδευτων ανηλίκων και τον προσδιορισμό των δεξιοτήτων τους για βιώσιμη οικονομική και κοινωνική ένταξη</a:t>
            </a:r>
            <a:endParaRPr lang="el-GR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l-GR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400" b="1" dirty="0"/>
              <a:t>Να συμπεριλάβει </a:t>
            </a:r>
            <a:r>
              <a:rPr lang="en-GR" sz="1400" b="1" dirty="0"/>
              <a:t>χώρες που υφίστανται μετανάστευση «έκτακτης ανάγκης» (Ελλάδα, Ισπανία), χώρες που υφίστανται μαζική μετανάστευση λόγω, μεταξύ άλλων, του συστήματος «υγείας» τους (Γαλλία) και χώρες προέλευσης ή διέλευσης (Σενεγάλη - Μαρόκο) </a:t>
            </a:r>
            <a:r>
              <a:rPr lang="en-GR" sz="1400" dirty="0"/>
              <a:t>για τον εμπλουτισμό του Παρατηρητηρίου</a:t>
            </a:r>
            <a:r>
              <a:rPr lang="el-GR" sz="1400" dirty="0"/>
              <a:t> προκειμένου να εξασφαλιστεί </a:t>
            </a:r>
            <a:r>
              <a:rPr lang="en-GR" sz="1400" dirty="0"/>
              <a:t>η συν-κατασκευή μόνιμων λύσεων με βάση τις δεξιότητες και τη δημιουργικότητα των ασυνόδευτων ανηλίκων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399" y="1671248"/>
            <a:ext cx="8932985" cy="4998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1</a:t>
            </a:r>
            <a:r>
              <a:rPr lang="el-GR" sz="8000" b="1" baseline="30000" dirty="0">
                <a:solidFill>
                  <a:srgbClr val="002060"/>
                </a:solidFill>
                <a:cs typeface="Times New Roman" pitchFamily="18" charset="0"/>
              </a:rPr>
              <a:t>ο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 ΕΡΓΟ: ΤΟΠΙΚΑ ΠΑΡΑΤΗΡΗΤΗΡΙΑ </a:t>
            </a:r>
          </a:p>
          <a:p>
            <a:pPr marL="109728" indent="0" algn="just">
              <a:buNone/>
            </a:pPr>
            <a:endParaRPr lang="en-US" sz="40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el-GR" sz="6400" dirty="0">
                <a:cs typeface="Times New Roman" pitchFamily="18" charset="0"/>
              </a:rPr>
              <a:t>(Διάρκεια: 01</a:t>
            </a:r>
            <a:r>
              <a:rPr lang="en-US" sz="6400" dirty="0">
                <a:cs typeface="Times New Roman" pitchFamily="18" charset="0"/>
              </a:rPr>
              <a:t>.</a:t>
            </a:r>
            <a:r>
              <a:rPr lang="el-GR" sz="6400" dirty="0">
                <a:cs typeface="Times New Roman" pitchFamily="18" charset="0"/>
              </a:rPr>
              <a:t>12</a:t>
            </a:r>
            <a:r>
              <a:rPr lang="en-US" sz="6400" dirty="0">
                <a:cs typeface="Times New Roman" pitchFamily="18" charset="0"/>
              </a:rPr>
              <a:t>.</a:t>
            </a:r>
            <a:r>
              <a:rPr lang="el-GR" sz="6400" dirty="0">
                <a:cs typeface="Times New Roman" pitchFamily="18" charset="0"/>
              </a:rPr>
              <a:t>2020 –</a:t>
            </a:r>
            <a:r>
              <a:rPr lang="en-US" sz="6400" dirty="0">
                <a:cs typeface="Times New Roman" pitchFamily="18" charset="0"/>
              </a:rPr>
              <a:t> </a:t>
            </a:r>
            <a:r>
              <a:rPr lang="el-GR" sz="6400" dirty="0">
                <a:cs typeface="Times New Roman" pitchFamily="18" charset="0"/>
              </a:rPr>
              <a:t>31</a:t>
            </a:r>
            <a:r>
              <a:rPr lang="en-US" sz="6400" dirty="0">
                <a:cs typeface="Times New Roman" pitchFamily="18" charset="0"/>
              </a:rPr>
              <a:t>.</a:t>
            </a:r>
            <a:r>
              <a:rPr lang="el-GR" sz="6400" dirty="0">
                <a:cs typeface="Times New Roman" pitchFamily="18" charset="0"/>
              </a:rPr>
              <a:t>10</a:t>
            </a:r>
            <a:r>
              <a:rPr lang="en-US" sz="6400" dirty="0">
                <a:cs typeface="Times New Roman" pitchFamily="18" charset="0"/>
              </a:rPr>
              <a:t>.</a:t>
            </a:r>
            <a:r>
              <a:rPr lang="el-GR" sz="6400" dirty="0">
                <a:cs typeface="Times New Roman" pitchFamily="18" charset="0"/>
              </a:rPr>
              <a:t>2022 - συντονιστής ACRE) </a:t>
            </a:r>
          </a:p>
          <a:p>
            <a:pPr algn="ctr">
              <a:buNone/>
            </a:pPr>
            <a:endParaRPr lang="en-US" sz="6400" dirty="0">
              <a:cs typeface="Times New Roman" pitchFamily="18" charset="0"/>
            </a:endParaRPr>
          </a:p>
          <a:p>
            <a:pPr algn="just"/>
            <a:r>
              <a:rPr lang="el-GR" sz="6400" b="1" dirty="0">
                <a:cs typeface="Times New Roman" pitchFamily="18" charset="0"/>
              </a:rPr>
              <a:t>Διεξαγωγή διεπιστημονικής έρευνας </a:t>
            </a:r>
          </a:p>
          <a:p>
            <a:pPr marL="109728" indent="0" algn="just">
              <a:buNone/>
            </a:pPr>
            <a:r>
              <a:rPr lang="el-GR" sz="6400" dirty="0">
                <a:cs typeface="Times New Roman" pitchFamily="18" charset="0"/>
              </a:rPr>
              <a:t>για τη φροντίδα (στέγαση, διατροφή, νοσοκομειακή περίθαλψη), τη συνοδεία, το κοινωνικό και νομικό πλαίσιο προστασίας των ασυνόδευτων παιδιών προσφύγων</a:t>
            </a:r>
          </a:p>
          <a:p>
            <a:pPr marL="109728" indent="0" algn="just">
              <a:buNone/>
            </a:pPr>
            <a:endParaRPr lang="el-GR" sz="6400" dirty="0">
              <a:cs typeface="Times New Roman" pitchFamily="18" charset="0"/>
            </a:endParaRPr>
          </a:p>
          <a:p>
            <a:pPr algn="just"/>
            <a:r>
              <a:rPr lang="el-GR" sz="6400" b="1" dirty="0">
                <a:cs typeface="Times New Roman" pitchFamily="18" charset="0"/>
              </a:rPr>
              <a:t>Διεπιστημονικά και εδαφικά δίκτυα ενδιαφερομένων &amp; Κοινή ολιστική μέθοδος έρευνας:</a:t>
            </a:r>
          </a:p>
          <a:p>
            <a:pPr marL="109728" indent="0" algn="just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l-GR" sz="6400" dirty="0">
                <a:cs typeface="Times New Roman" pitchFamily="18" charset="0"/>
              </a:rPr>
              <a:t>- 10 θεματικές συναντήσεις των εμπλεκομένων στα παρατηρητήρια</a:t>
            </a:r>
          </a:p>
          <a:p>
            <a:pPr marL="109728" indent="0" algn="just">
              <a:buNone/>
            </a:pPr>
            <a:endParaRPr lang="el-GR" sz="6400" dirty="0"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l-GR" sz="6400" dirty="0">
                <a:cs typeface="Times New Roman" pitchFamily="18" charset="0"/>
              </a:rPr>
              <a:t>- Θέματα: ανθρωπολογία της μετανάστευσης, διαδρομές και αιτίες, περιγραφή διαδρομών, τραυμάτων και προβλημάτων, πλέγματα παρέμβασης και πρόληψης, προσδιορισμός λύσεων και πρακτικών, νόμιμη βιώσιμη παρέμβαση</a:t>
            </a:r>
          </a:p>
          <a:p>
            <a:pPr marL="109728" indent="0" algn="just">
              <a:buNone/>
            </a:pPr>
            <a:endParaRPr lang="el-GR" sz="6400" dirty="0"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l-GR" sz="6400" b="1" dirty="0">
                <a:cs typeface="Times New Roman" pitchFamily="18" charset="0"/>
              </a:rPr>
              <a:t>ΣΤΟΧΟΣ:</a:t>
            </a:r>
            <a:r>
              <a:rPr lang="el-GR" sz="6400" dirty="0">
                <a:cs typeface="Times New Roman" pitchFamily="18" charset="0"/>
              </a:rPr>
              <a:t> καλύτερη κατανόηση των αιτιών και της τυπολογίας της υπάρχουσας μετανάστευσης</a:t>
            </a:r>
            <a:endParaRPr lang="en-US" sz="64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endParaRPr lang="el-GR" sz="8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l-GR" sz="4800" b="1" dirty="0">
                <a:solidFill>
                  <a:schemeClr val="tx1"/>
                </a:solidFill>
                <a:cs typeface="Times New Roman" pitchFamily="18" charset="0"/>
              </a:rPr>
              <a:t>     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4800" b="1" u="sng" dirty="0">
                <a:latin typeface="Times New Roman" pitchFamily="18" charset="0"/>
                <a:cs typeface="Times New Roman" pitchFamily="18" charset="0"/>
              </a:rPr>
              <a:t>Στόχος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4800" b="1" u="sng" dirty="0">
                <a:latin typeface="Times New Roman" pitchFamily="18" charset="0"/>
                <a:cs typeface="Times New Roman" pitchFamily="18" charset="0"/>
              </a:rPr>
              <a:t>Παράγωγα</a:t>
            </a:r>
            <a:r>
              <a:rPr lang="en-US" sz="48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l-GR" sz="4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52536" y="764704"/>
            <a:ext cx="9244136" cy="1080120"/>
          </a:xfrm>
        </p:spPr>
        <p:txBody>
          <a:bodyPr/>
          <a:lstStyle/>
          <a:p>
            <a:pPr algn="ctr"/>
            <a:r>
              <a:rPr lang="el-GR" dirty="0"/>
              <a:t>	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ΠΑΡΑΓΩΓΑ ΕΡΓΑ</a:t>
            </a:r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399" y="1671248"/>
            <a:ext cx="8932985" cy="4998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2ο ΕΡΓΟ: ΜΕΤΑΦΟΡΑ ΤΗΣ </a:t>
            </a:r>
            <a:r>
              <a:rPr lang="en-US" sz="8000" b="1" dirty="0">
                <a:solidFill>
                  <a:srgbClr val="002060"/>
                </a:solidFill>
                <a:cs typeface="Times New Roman" pitchFamily="18" charset="0"/>
              </a:rPr>
              <a:t>EPD 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ΜΕΘΟΔΟΥ  </a:t>
            </a:r>
          </a:p>
          <a:p>
            <a:pPr marL="109728" indent="0" algn="just">
              <a:buNone/>
            </a:pPr>
            <a:endParaRPr lang="en-US" sz="40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el-GR" sz="6400" dirty="0">
                <a:cs typeface="Times New Roman" pitchFamily="18" charset="0"/>
              </a:rPr>
              <a:t>(Διάρκεια: 0</a:t>
            </a:r>
            <a:r>
              <a:rPr lang="en-US" sz="6400" dirty="0">
                <a:cs typeface="Times New Roman" pitchFamily="18" charset="0"/>
              </a:rPr>
              <a:t>3.</a:t>
            </a:r>
            <a:r>
              <a:rPr lang="el-GR" sz="6400" dirty="0">
                <a:cs typeface="Times New Roman" pitchFamily="18" charset="0"/>
              </a:rPr>
              <a:t>1</a:t>
            </a:r>
            <a:r>
              <a:rPr lang="en-US" sz="6400" dirty="0">
                <a:cs typeface="Times New Roman" pitchFamily="18" charset="0"/>
              </a:rPr>
              <a:t>1.</a:t>
            </a:r>
            <a:r>
              <a:rPr lang="el-GR" sz="6400" dirty="0">
                <a:cs typeface="Times New Roman" pitchFamily="18" charset="0"/>
              </a:rPr>
              <a:t>20</a:t>
            </a:r>
            <a:r>
              <a:rPr lang="en-US" sz="6400" dirty="0">
                <a:cs typeface="Times New Roman" pitchFamily="18" charset="0"/>
              </a:rPr>
              <a:t>19</a:t>
            </a:r>
            <a:r>
              <a:rPr lang="el-GR" sz="6400" dirty="0">
                <a:cs typeface="Times New Roman" pitchFamily="18" charset="0"/>
              </a:rPr>
              <a:t> –</a:t>
            </a:r>
            <a:r>
              <a:rPr lang="en-US" sz="6400" dirty="0">
                <a:cs typeface="Times New Roman" pitchFamily="18" charset="0"/>
              </a:rPr>
              <a:t> </a:t>
            </a:r>
            <a:r>
              <a:rPr lang="el-GR" sz="6400" dirty="0">
                <a:cs typeface="Times New Roman" pitchFamily="18" charset="0"/>
              </a:rPr>
              <a:t>3</a:t>
            </a:r>
            <a:r>
              <a:rPr lang="en-US" sz="6400" dirty="0">
                <a:cs typeface="Times New Roman" pitchFamily="18" charset="0"/>
              </a:rPr>
              <a:t>0.06.</a:t>
            </a:r>
            <a:r>
              <a:rPr lang="el-GR" sz="6400" dirty="0">
                <a:cs typeface="Times New Roman" pitchFamily="18" charset="0"/>
              </a:rPr>
              <a:t>202</a:t>
            </a:r>
            <a:r>
              <a:rPr lang="en-US" sz="6400" dirty="0">
                <a:cs typeface="Times New Roman" pitchFamily="18" charset="0"/>
              </a:rPr>
              <a:t>1</a:t>
            </a:r>
            <a:r>
              <a:rPr lang="el-GR" sz="6400" dirty="0">
                <a:cs typeface="Times New Roman" pitchFamily="18" charset="0"/>
              </a:rPr>
              <a:t>- συντονιστής A</a:t>
            </a:r>
            <a:r>
              <a:rPr lang="en-US" sz="6400" dirty="0">
                <a:cs typeface="Times New Roman" pitchFamily="18" charset="0"/>
              </a:rPr>
              <a:t>DPEP66</a:t>
            </a:r>
            <a:r>
              <a:rPr lang="el-GR" sz="6400" dirty="0">
                <a:cs typeface="Times New Roman" pitchFamily="18" charset="0"/>
              </a:rPr>
              <a:t>) </a:t>
            </a:r>
          </a:p>
          <a:p>
            <a:pPr marL="109728" indent="0" algn="just">
              <a:buNone/>
            </a:pPr>
            <a:endParaRPr lang="el-GR" sz="8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Καινοτομία: Η μέθοδος </a:t>
            </a:r>
            <a:r>
              <a:rPr lang="en-US" sz="6400" b="1" dirty="0">
                <a:cs typeface="Times New Roman" pitchFamily="18" charset="0"/>
              </a:rPr>
              <a:t>EPD</a:t>
            </a:r>
            <a:r>
              <a:rPr lang="el-GR" sz="6400" b="1" dirty="0">
                <a:cs typeface="Times New Roman" pitchFamily="18" charset="0"/>
              </a:rPr>
              <a:t> του </a:t>
            </a:r>
            <a:r>
              <a:rPr lang="fr-FR" sz="6400" b="1" dirty="0"/>
              <a:t>Robert MICHIT</a:t>
            </a:r>
            <a:r>
              <a:rPr lang="en-US" sz="6400" b="1" dirty="0">
                <a:cs typeface="Times New Roman" pitchFamily="18" charset="0"/>
              </a:rPr>
              <a:t> </a:t>
            </a:r>
            <a:r>
              <a:rPr lang="el-GR" sz="6400" b="1" dirty="0">
                <a:cs typeface="Times New Roman" pitchFamily="18" charset="0"/>
              </a:rPr>
              <a:t>παρέχει μια ολιστική</a:t>
            </a:r>
            <a:r>
              <a:rPr lang="en-US" sz="6400" b="1" dirty="0">
                <a:cs typeface="Times New Roman" pitchFamily="18" charset="0"/>
              </a:rPr>
              <a:t>, </a:t>
            </a:r>
            <a:r>
              <a:rPr lang="el-GR" sz="6400" b="1" dirty="0">
                <a:cs typeface="Times New Roman" pitchFamily="18" charset="0"/>
              </a:rPr>
              <a:t>αντικειμενική και εξειδικευμένη προσέγγιση για τη λήψη των απαραίτητων πληροφοριών και τον καθορισμό μιας προσαρμοσμένης παρέμβασης (στρατηγική χωρίς αποκλεισμούς)</a:t>
            </a:r>
            <a:endParaRPr lang="en-US" sz="6400" b="1" dirty="0">
              <a:cs typeface="Times New Roman" pitchFamily="18" charset="0"/>
            </a:endParaRPr>
          </a:p>
          <a:p>
            <a:pPr marL="685800" indent="-685800" algn="just"/>
            <a:endParaRPr lang="en-US" sz="6400" b="1" dirty="0">
              <a:cs typeface="Times New Roman" pitchFamily="18" charset="0"/>
            </a:endParaRPr>
          </a:p>
          <a:p>
            <a:pPr marL="685800" indent="-685800" algn="just"/>
            <a:r>
              <a:rPr lang="en-US" sz="6400" b="1" dirty="0">
                <a:cs typeface="Times New Roman" pitchFamily="18" charset="0"/>
              </a:rPr>
              <a:t>4 </a:t>
            </a:r>
            <a:r>
              <a:rPr lang="el-GR" sz="6400" b="1" dirty="0">
                <a:cs typeface="Times New Roman" pitchFamily="18" charset="0"/>
              </a:rPr>
              <a:t>Βήματα στην ανάπτυξη της μεθόδου 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Χρήση της μεθόδου για την κοινή προσέγγιση όλων των ενδιαφερομένων</a:t>
            </a:r>
          </a:p>
          <a:p>
            <a:pPr marL="0" indent="0" algn="just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ΣΤΟΧΟΙ: Προσαρμογή της μεθόδου </a:t>
            </a:r>
            <a:r>
              <a:rPr lang="en-US" sz="6400" b="1" dirty="0">
                <a:cs typeface="Times New Roman" pitchFamily="18" charset="0"/>
              </a:rPr>
              <a:t>EPD </a:t>
            </a:r>
            <a:r>
              <a:rPr lang="el-GR" sz="6400" b="1" dirty="0">
                <a:cs typeface="Times New Roman" pitchFamily="18" charset="0"/>
              </a:rPr>
              <a:t>ώστε να παρέχει στους εκπαιδευόμενους/ εμπειρογνώμονες ένα εργαλείο προσέγγισης και ενδυνάμωσης των ασυνόδευτων ανήλικων προσφύγων που θα εγγυάται ένα πραγματικό και βιώσιμο αποτέλεσμα σε τοπικό επίπεδο</a:t>
            </a:r>
            <a:endParaRPr lang="en-US" sz="6400" b="1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l-GR" sz="5600" b="1" dirty="0">
                <a:cs typeface="Times New Roman" pitchFamily="18" charset="0"/>
              </a:rPr>
              <a:t>     </a:t>
            </a: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52536" y="764704"/>
            <a:ext cx="9244136" cy="1080120"/>
          </a:xfrm>
        </p:spPr>
        <p:txBody>
          <a:bodyPr/>
          <a:lstStyle/>
          <a:p>
            <a:pPr algn="ctr"/>
            <a:r>
              <a:rPr lang="el-GR" dirty="0"/>
              <a:t>	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ΠΑΡΑΓΩΓΑ ΕΡΓΑ</a:t>
            </a:r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9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" y="1256796"/>
            <a:ext cx="9085384" cy="54125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2ο ΕΡΓΟ: ΜΕΤΑΦΟΡΑ ΤΗΣ </a:t>
            </a:r>
            <a:r>
              <a:rPr lang="en-US" sz="8000" b="1" dirty="0">
                <a:solidFill>
                  <a:srgbClr val="002060"/>
                </a:solidFill>
                <a:cs typeface="Times New Roman" pitchFamily="18" charset="0"/>
              </a:rPr>
              <a:t>EPD 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ΜΕΘΟΔΟΥ  </a:t>
            </a:r>
            <a:endParaRPr lang="en-US" sz="6400" dirty="0">
              <a:cs typeface="Times New Roman" pitchFamily="18" charset="0"/>
            </a:endParaRPr>
          </a:p>
          <a:p>
            <a:pPr algn="just"/>
            <a:endParaRPr lang="el-GR" sz="8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6400" b="1" dirty="0">
                <a:cs typeface="Times New Roman" pitchFamily="18" charset="0"/>
              </a:rPr>
              <a:t> Δια της μεθόδου </a:t>
            </a:r>
            <a:r>
              <a:rPr lang="en-US" sz="6400" b="1" dirty="0">
                <a:cs typeface="Times New Roman" pitchFamily="18" charset="0"/>
              </a:rPr>
              <a:t>EPD </a:t>
            </a:r>
            <a:r>
              <a:rPr lang="el-GR" sz="6400" b="1" dirty="0">
                <a:cs typeface="Times New Roman" pitchFamily="18" charset="0"/>
              </a:rPr>
              <a:t>αντιμετωπίζονται:</a:t>
            </a:r>
          </a:p>
          <a:p>
            <a:pPr marL="0" indent="0" algn="ctr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r>
              <a:rPr lang="el-GR" sz="6400" b="1" dirty="0">
                <a:cs typeface="Times New Roman" pitchFamily="18" charset="0"/>
              </a:rPr>
              <a:t>Η δυσκολία του νέου να εμπιστευτεί (λόγω εμπειριών του παρελθόντος αλλά και της ευαλωτότητας που απορρέει από την τρέχουσα κατάστασή του)</a:t>
            </a:r>
          </a:p>
          <a:p>
            <a:pPr marL="685800" indent="-685800" algn="just">
              <a:buFontTx/>
              <a:buChar char="-"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r>
              <a:rPr lang="el-GR" sz="6400" b="1" dirty="0">
                <a:cs typeface="Times New Roman" pitchFamily="18" charset="0"/>
              </a:rPr>
              <a:t>Η κυρίαρχη παρουσία των διοικητικών διαδικασιών, για τις οποίες η ιστορία του νέου παιδιού παίζει καθοριστικό ρόλο (πολιτικό πλαίσιο αναχώρησης, φυγή, απουσία συνδέσμου με συγγενείς)</a:t>
            </a:r>
          </a:p>
          <a:p>
            <a:pPr marL="685800" indent="-685800" algn="just">
              <a:buFontTx/>
              <a:buChar char="-"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r>
              <a:rPr lang="el-GR" sz="6400" b="1" dirty="0">
                <a:cs typeface="Times New Roman" pitchFamily="18" charset="0"/>
              </a:rPr>
              <a:t>Η αντίφαση μεταξύ αυτών των λογικών και του ψυχικού ταξιδιού του ανήλικου ασυνόδευτου μετά από τραυματικές εμπειρίες, ρήξεις και απώλειες</a:t>
            </a:r>
          </a:p>
          <a:p>
            <a:pPr marL="685800" indent="-685800" algn="just">
              <a:buFontTx/>
              <a:buChar char="-"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r>
              <a:rPr lang="el-GR" sz="6400" b="1" dirty="0">
                <a:cs typeface="Times New Roman" pitchFamily="18" charset="0"/>
              </a:rPr>
              <a:t>Η δυσκολία μετάβασης από τον ένα κόσμο/πολιτισμό στον άλλο, η έκφραση πραγμάτων από το παρελθόν σε μια νέα γλώσσα, η σύνδεση των χωροχρόνων</a:t>
            </a:r>
          </a:p>
          <a:p>
            <a:pPr marL="685800" indent="-685800" algn="just">
              <a:buFontTx/>
              <a:buChar char="-"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r>
              <a:rPr lang="el-GR" sz="6400" b="1" dirty="0">
                <a:cs typeface="Times New Roman" pitchFamily="18" charset="0"/>
              </a:rPr>
              <a:t>Η ψυχολογική ευθραυστότητα του νέου (τραύμα, απώλειες, προσδοκίες και απειλές που τον βαραίνουν, αβεβαιότητα για το μέλλον του ...)</a:t>
            </a:r>
          </a:p>
          <a:p>
            <a:pPr marL="685800" indent="-685800" algn="just">
              <a:buFontTx/>
              <a:buChar char="-"/>
            </a:pPr>
            <a:endParaRPr lang="en-US" sz="64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80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" y="1256796"/>
            <a:ext cx="9085384" cy="54125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2ο ΕΡΓΟ: ΜΕΤΑΦΟΡΑ ΤΗΣ </a:t>
            </a:r>
            <a:r>
              <a:rPr lang="en-US" sz="8000" b="1" dirty="0">
                <a:solidFill>
                  <a:srgbClr val="002060"/>
                </a:solidFill>
                <a:cs typeface="Times New Roman" pitchFamily="18" charset="0"/>
              </a:rPr>
              <a:t>EPD </a:t>
            </a:r>
            <a:r>
              <a:rPr lang="el-GR" sz="8000" b="1" dirty="0">
                <a:solidFill>
                  <a:srgbClr val="002060"/>
                </a:solidFill>
                <a:cs typeface="Times New Roman" pitchFamily="18" charset="0"/>
              </a:rPr>
              <a:t>ΜΕΘΟΔΟΥ  </a:t>
            </a:r>
            <a:endParaRPr lang="en-US" sz="6400" dirty="0">
              <a:cs typeface="Times New Roman" pitchFamily="18" charset="0"/>
            </a:endParaRPr>
          </a:p>
          <a:p>
            <a:pPr algn="just"/>
            <a:endParaRPr lang="el-GR" sz="8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6400" b="1" dirty="0">
                <a:cs typeface="Times New Roman" pitchFamily="18" charset="0"/>
              </a:rPr>
              <a:t> Δια της μεθόδου </a:t>
            </a:r>
            <a:r>
              <a:rPr lang="en-US" sz="6400" b="1" dirty="0">
                <a:cs typeface="Times New Roman" pitchFamily="18" charset="0"/>
              </a:rPr>
              <a:t>EPD </a:t>
            </a:r>
            <a:r>
              <a:rPr lang="el-GR" sz="6400" b="1" dirty="0">
                <a:cs typeface="Times New Roman" pitchFamily="18" charset="0"/>
              </a:rPr>
              <a:t>εξασφαλίζεται:</a:t>
            </a:r>
          </a:p>
          <a:p>
            <a:pPr marL="0" indent="0" algn="ctr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Ανάπτυξη δεξιοτήτων και γενική ενδυνάμωση των επαγγελματιών</a:t>
            </a:r>
          </a:p>
          <a:p>
            <a:pPr marL="0" indent="0" algn="just">
              <a:buNone/>
            </a:pPr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Εντοπισμός των </a:t>
            </a:r>
            <a:r>
              <a:rPr lang="el-GR" sz="6400" b="1" dirty="0" err="1">
                <a:cs typeface="Times New Roman" pitchFamily="18" charset="0"/>
              </a:rPr>
              <a:t>κοινωνικογνωστικών</a:t>
            </a:r>
            <a:r>
              <a:rPr lang="el-GR" sz="6400" b="1" dirty="0">
                <a:cs typeface="Times New Roman" pitchFamily="18" charset="0"/>
              </a:rPr>
              <a:t> ή </a:t>
            </a:r>
            <a:r>
              <a:rPr lang="el-GR" sz="6400" b="1" dirty="0" err="1">
                <a:cs typeface="Times New Roman" pitchFamily="18" charset="0"/>
              </a:rPr>
              <a:t>ψυχοπολιτισμικών</a:t>
            </a:r>
            <a:r>
              <a:rPr lang="el-GR" sz="6400" b="1" dirty="0">
                <a:cs typeface="Times New Roman" pitchFamily="18" charset="0"/>
              </a:rPr>
              <a:t> διαδικασιών λήψης αποφάσεων των ασυνόδευτων ανηλίκων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Καλύτερη καθοδήγησή τους στη γνωστική διαδικασία λήψης αποφάσεων μέσω της κατανόησης των δυνατοτήτων τους και της παροχής κλειδιών (π.χ. ρήματα δράσης) για την κατανόηση των </a:t>
            </a:r>
            <a:r>
              <a:rPr lang="el-GR" sz="6400" b="1" dirty="0" err="1">
                <a:cs typeface="Times New Roman" pitchFamily="18" charset="0"/>
              </a:rPr>
              <a:t>πράξεών</a:t>
            </a:r>
            <a:r>
              <a:rPr lang="el-GR" sz="6400" b="1" dirty="0">
                <a:cs typeface="Times New Roman" pitchFamily="18" charset="0"/>
              </a:rPr>
              <a:t> τους. 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Αποφυγή πολιτιστικών ή ιδεολογικών στερεότυπων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Πρόσβαση σε κοινές και </a:t>
            </a:r>
            <a:r>
              <a:rPr lang="el-GR" sz="6400" b="1" dirty="0" err="1">
                <a:cs typeface="Times New Roman" pitchFamily="18" charset="0"/>
              </a:rPr>
              <a:t>αντικειμενοποιημένες</a:t>
            </a:r>
            <a:r>
              <a:rPr lang="el-GR" sz="6400" b="1" dirty="0">
                <a:cs typeface="Times New Roman" pitchFamily="18" charset="0"/>
              </a:rPr>
              <a:t> πληροφορίες μεταξύ των εμπλεκομένων μερών.</a:t>
            </a:r>
          </a:p>
          <a:p>
            <a:pPr marL="685800" indent="-685800" algn="just"/>
            <a:endParaRPr lang="el-GR" sz="6400" b="1" dirty="0">
              <a:cs typeface="Times New Roman" pitchFamily="18" charset="0"/>
            </a:endParaRPr>
          </a:p>
          <a:p>
            <a:pPr marL="685800" indent="-685800" algn="just"/>
            <a:r>
              <a:rPr lang="el-GR" sz="6400" b="1" dirty="0">
                <a:cs typeface="Times New Roman" pitchFamily="18" charset="0"/>
              </a:rPr>
              <a:t>Υπέρβαση των συναισθημάτων</a:t>
            </a:r>
          </a:p>
          <a:p>
            <a:pPr marL="0" indent="0" algn="just">
              <a:buNone/>
            </a:pPr>
            <a:endParaRPr lang="en-US" sz="5600" b="1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56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4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4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sz="6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sz="6400" dirty="0"/>
              <a:t>                                       </a:t>
            </a:r>
          </a:p>
          <a:p>
            <a:pPr algn="just"/>
            <a:endParaRPr lang="el-GR" sz="1500" dirty="0"/>
          </a:p>
          <a:p>
            <a:pPr>
              <a:buNone/>
            </a:pPr>
            <a:r>
              <a:rPr lang="el-GR" sz="1500" dirty="0"/>
              <a:t>                                                 </a:t>
            </a:r>
          </a:p>
          <a:p>
            <a:pPr>
              <a:buNone/>
            </a:pPr>
            <a:endParaRPr lang="el-GR" sz="1800" dirty="0"/>
          </a:p>
        </p:txBody>
      </p:sp>
      <p:pic>
        <p:nvPicPr>
          <p:cNvPr id="4" name="Picture 3" descr="Image result for erasmus plu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181225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8">
            <a:extLst>
              <a:ext uri="{FF2B5EF4-FFF2-40B4-BE49-F238E27FC236}">
                <a16:creationId xmlns:a16="http://schemas.microsoft.com/office/drawing/2014/main" id="{F63036E5-4715-4EA6-A50D-F19D3DC360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2447811" cy="1023177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16632"/>
            <a:ext cx="1584176" cy="11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953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3150</TotalTime>
  <Words>1326</Words>
  <Application>Microsoft Macintosh PowerPoint</Application>
  <PresentationFormat>On-screen Show (4:3)</PresentationFormat>
  <Paragraphs>272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Συγκέντρωση</vt:lpstr>
      <vt:lpstr>                 Sustainable      Codes and Holistic Environment for Minor migrants in Europe    Scheme</vt:lpstr>
      <vt:lpstr>ΕΤΑΙΡΟΙ TOY ΠΡΟΓΡΑΜΜΑΤΟΣ</vt:lpstr>
      <vt:lpstr>  </vt:lpstr>
      <vt:lpstr>  </vt:lpstr>
      <vt:lpstr>  ΣΤΟΧΟΙ ΤΟΥ ΠΡΟΓΡΑΜΜΑΤΟΣ</vt:lpstr>
      <vt:lpstr> ΠΑΡΑΓΩΓΑ ΕΡΓΑ</vt:lpstr>
      <vt:lpstr> ΠΑΡΑΓΩΓΑ ΕΡΓΑ</vt:lpstr>
      <vt:lpstr>PowerPoint Presentation</vt:lpstr>
      <vt:lpstr>PowerPoint Presentation</vt:lpstr>
      <vt:lpstr>PowerPoint Presentation</vt:lpstr>
      <vt:lpstr> ΠΑΡΑΓΩΓΑ ΕΡΓΑ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Microsoft Office User</cp:lastModifiedBy>
  <cp:revision>169</cp:revision>
  <dcterms:created xsi:type="dcterms:W3CDTF">2019-12-09T09:16:38Z</dcterms:created>
  <dcterms:modified xsi:type="dcterms:W3CDTF">2021-10-13T19:15:45Z</dcterms:modified>
</cp:coreProperties>
</file>