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27"/>
  </p:notesMasterIdLst>
  <p:sldIdLst>
    <p:sldId id="258" r:id="rId2"/>
    <p:sldId id="285" r:id="rId3"/>
    <p:sldId id="293" r:id="rId4"/>
    <p:sldId id="297" r:id="rId5"/>
    <p:sldId id="287" r:id="rId6"/>
    <p:sldId id="298" r:id="rId7"/>
    <p:sldId id="260" r:id="rId8"/>
    <p:sldId id="261" r:id="rId9"/>
    <p:sldId id="262" r:id="rId10"/>
    <p:sldId id="295" r:id="rId11"/>
    <p:sldId id="263" r:id="rId12"/>
    <p:sldId id="299" r:id="rId13"/>
    <p:sldId id="264" r:id="rId14"/>
    <p:sldId id="265" r:id="rId15"/>
    <p:sldId id="266" r:id="rId16"/>
    <p:sldId id="296" r:id="rId17"/>
    <p:sldId id="271" r:id="rId18"/>
    <p:sldId id="278" r:id="rId19"/>
    <p:sldId id="274" r:id="rId20"/>
    <p:sldId id="281" r:id="rId21"/>
    <p:sldId id="282" r:id="rId22"/>
    <p:sldId id="283" r:id="rId23"/>
    <p:sldId id="284" r:id="rId24"/>
    <p:sldId id="300" r:id="rId25"/>
    <p:sldId id="301"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5T20:29:50.840" idx="2">
    <p:pos x="146" y="146"/>
    <p:text/>
    <p:extLst>
      <p:ext uri="{C676402C-5697-4E1C-873F-D02D1690AC5C}">
        <p15:threadingInfo xmlns:p15="http://schemas.microsoft.com/office/powerpoint/2012/main" xmlns="" timeZoneBias="-120"/>
      </p:ext>
    </p:extLst>
  </p:cm>
  <p:cm authorId="1" dt="2016-02-25T20:30:23.618" idx="3">
    <p:pos x="10" y="10"/>
    <p:text/>
    <p:extLst>
      <p:ext uri="{C676402C-5697-4E1C-873F-D02D1690AC5C}">
        <p15:threadingInfo xmlns:p15="http://schemas.microsoft.com/office/powerpoint/2012/main" xmlns="" timeZoneBias="-120"/>
      </p:ext>
    </p:extLst>
  </p:cm>
  <p:cm authorId="1" dt="2016-02-25T20:30:28.922" idx="4">
    <p:pos x="282" y="282"/>
    <p:text/>
    <p:extLst>
      <p:ext uri="{C676402C-5697-4E1C-873F-D02D1690AC5C}">
        <p15:threadingInfo xmlns:p15="http://schemas.microsoft.com/office/powerpoint/2012/main" xmlns="" timeZoneBias="-12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B540A-B155-497F-9F2A-403F00BD3167}" type="doc">
      <dgm:prSet loTypeId="urn:microsoft.com/office/officeart/2005/8/layout/default#8" loCatId="list" qsTypeId="urn:microsoft.com/office/officeart/2005/8/quickstyle/simple1" qsCatId="simple" csTypeId="urn:microsoft.com/office/officeart/2005/8/colors/colorful1#2" csCatId="colorful" phldr="1"/>
      <dgm:spPr/>
      <dgm:t>
        <a:bodyPr/>
        <a:lstStyle/>
        <a:p>
          <a:endParaRPr lang="el-GR"/>
        </a:p>
      </dgm:t>
    </dgm:pt>
    <dgm:pt modelId="{457D1AB8-23BA-49A6-8593-2DBA6E33AE35}">
      <dgm:prSet phldrT="[Κείμενο]" custT="1"/>
      <dgm:spPr>
        <a:solidFill>
          <a:srgbClr val="0070C0"/>
        </a:solidFill>
      </dgm:spPr>
      <dgm:t>
        <a:bodyPr/>
        <a:lstStyle/>
        <a:p>
          <a:pPr algn="ctr"/>
          <a:r>
            <a:rPr lang="en-US" sz="2000" dirty="0" smtClean="0"/>
            <a:t>To</a:t>
          </a:r>
          <a:r>
            <a:rPr lang="el-GR" sz="2000" dirty="0" smtClean="0"/>
            <a:t> Ευρωπαϊκό Πρόγραμμα </a:t>
          </a:r>
          <a:r>
            <a:rPr lang="en-US" sz="2000" dirty="0" smtClean="0"/>
            <a:t>Erasmus</a:t>
          </a:r>
          <a:r>
            <a:rPr lang="el-GR" sz="2000" dirty="0" smtClean="0"/>
            <a:t>+ για την περίοδο 2014-2020 είναι ένα πρόγραμμα της Ευρωπαϊκής Επιτροπής που αφορά την Εκπαίδευση, την Κατάρτιση, τη Νεολαία και τον Αθλητισμό. </a:t>
          </a:r>
          <a:endParaRPr lang="el-GR" sz="2000" dirty="0"/>
        </a:p>
      </dgm:t>
    </dgm:pt>
    <dgm:pt modelId="{46A46C46-974E-4097-89F5-93BFE2E694AE}" type="parTrans" cxnId="{63447F09-DD52-452A-A159-862710266010}">
      <dgm:prSet/>
      <dgm:spPr/>
      <dgm:t>
        <a:bodyPr/>
        <a:lstStyle/>
        <a:p>
          <a:endParaRPr lang="el-GR"/>
        </a:p>
      </dgm:t>
    </dgm:pt>
    <dgm:pt modelId="{F68B78EC-2AB1-4162-853A-DF11F237ECD2}" type="sibTrans" cxnId="{63447F09-DD52-452A-A159-862710266010}">
      <dgm:prSet/>
      <dgm:spPr/>
      <dgm:t>
        <a:bodyPr/>
        <a:lstStyle/>
        <a:p>
          <a:endParaRPr lang="el-GR"/>
        </a:p>
      </dgm:t>
    </dgm:pt>
    <dgm:pt modelId="{49BFEE73-3863-476C-B357-D8CA691FC3F9}">
      <dgm:prSet phldrT="[Κείμενο]" custT="1"/>
      <dgm:spPr>
        <a:solidFill>
          <a:schemeClr val="accent3">
            <a:lumMod val="50000"/>
          </a:schemeClr>
        </a:solidFill>
      </dgm:spPr>
      <dgm:t>
        <a:bodyPr/>
        <a:lstStyle/>
        <a:p>
          <a:r>
            <a:rPr lang="el-GR" sz="1800" dirty="0" smtClean="0"/>
            <a:t>Αποσκοπεί στην ενίσχυση των δεξιοτήτων και απασχολησιμότητας, καθώς και στον εκσυγχρονισμό των συστημάτων Εκπαίδευσης, Κατάρτισης και Νεολαίας, σε όλους τους τομείς της Δια Βίου Μάθησης (Ανώτατη Εκπαίδευση, Επαγγελματική Εκπαίδευση και Κατάρτιση, Εκπαίδευση Ενηλίκων, Σχολική Εκπαίδευση, δραστηριότητες νεολαίας, κτλ). </a:t>
          </a:r>
          <a:endParaRPr lang="el-GR" sz="1800" dirty="0"/>
        </a:p>
      </dgm:t>
    </dgm:pt>
    <dgm:pt modelId="{C5339E12-06F9-44E0-AF6A-1ED15EBE2A82}" type="parTrans" cxnId="{F249D37B-C8C1-4AAF-891C-863111A37201}">
      <dgm:prSet/>
      <dgm:spPr/>
      <dgm:t>
        <a:bodyPr/>
        <a:lstStyle/>
        <a:p>
          <a:endParaRPr lang="el-GR"/>
        </a:p>
      </dgm:t>
    </dgm:pt>
    <dgm:pt modelId="{B0949591-72DB-40B1-9C13-46B8D781562E}" type="sibTrans" cxnId="{F249D37B-C8C1-4AAF-891C-863111A37201}">
      <dgm:prSet/>
      <dgm:spPr/>
      <dgm:t>
        <a:bodyPr/>
        <a:lstStyle/>
        <a:p>
          <a:endParaRPr lang="el-GR"/>
        </a:p>
      </dgm:t>
    </dgm:pt>
    <dgm:pt modelId="{69B4EBAB-7627-43A1-BB92-8ECED25F50B0}">
      <dgm:prSet phldrT="[Κείμενο]" custT="1"/>
      <dgm:spPr>
        <a:solidFill>
          <a:srgbClr val="002060"/>
        </a:solidFill>
      </dgm:spPr>
      <dgm:t>
        <a:bodyPr/>
        <a:lstStyle/>
        <a:p>
          <a:pPr algn="ctr"/>
          <a:r>
            <a:rPr lang="el-GR" sz="1600" dirty="0" smtClean="0">
              <a:latin typeface="+mn-lt"/>
            </a:rPr>
            <a:t>Αποτελεί συνένωση των  υφιστάμενων προγραμμάτων  της ΕΕ  όλων των τομέων της εκπαίδευσης: </a:t>
          </a:r>
        </a:p>
        <a:p>
          <a:pPr algn="l"/>
          <a:r>
            <a:rPr lang="el-GR" sz="1600" dirty="0" smtClean="0">
              <a:latin typeface="+mn-lt"/>
            </a:rPr>
            <a:t> Δια Βίου Μάθησης</a:t>
          </a:r>
          <a:r>
            <a:rPr lang="en-US" sz="1600" dirty="0" smtClean="0">
              <a:latin typeface="+mn-lt"/>
            </a:rPr>
            <a:t>-Erasmus  (</a:t>
          </a:r>
          <a:r>
            <a:rPr lang="el-GR" sz="1600" dirty="0" smtClean="0">
              <a:latin typeface="+mn-lt"/>
            </a:rPr>
            <a:t>ανώτατη εκπαίδευση)</a:t>
          </a:r>
          <a:endParaRPr lang="en-US" sz="1600" dirty="0" smtClean="0">
            <a:latin typeface="+mn-lt"/>
          </a:endParaRPr>
        </a:p>
        <a:p>
          <a:pPr algn="l"/>
          <a:r>
            <a:rPr lang="el-GR" sz="1600" dirty="0" smtClean="0">
              <a:latin typeface="+mn-lt"/>
            </a:rPr>
            <a:t> </a:t>
          </a:r>
          <a:r>
            <a:rPr lang="en-US" sz="1600" dirty="0" smtClean="0">
              <a:latin typeface="+mn-lt"/>
            </a:rPr>
            <a:t>Leonardo </a:t>
          </a:r>
          <a:r>
            <a:rPr lang="en-US" sz="1600" dirty="0" err="1" smtClean="0">
              <a:latin typeface="+mn-lt"/>
            </a:rPr>
            <a:t>daVinci</a:t>
          </a:r>
          <a:r>
            <a:rPr lang="el-GR" sz="1600" dirty="0" smtClean="0">
              <a:latin typeface="+mn-lt"/>
            </a:rPr>
            <a:t>  (επαγγελματική εκπαίδευση και κατάρτιση) </a:t>
          </a:r>
          <a:r>
            <a:rPr lang="en-US" sz="1600" dirty="0" err="1" smtClean="0">
              <a:latin typeface="+mn-lt"/>
            </a:rPr>
            <a:t>Comenious</a:t>
          </a:r>
          <a:r>
            <a:rPr lang="el-GR" sz="1600" dirty="0" smtClean="0">
              <a:latin typeface="+mn-lt"/>
            </a:rPr>
            <a:t> (σχολική εκπαίδευση)</a:t>
          </a:r>
          <a:r>
            <a:rPr lang="en-US" sz="1600" dirty="0" smtClean="0">
              <a:latin typeface="+mn-lt"/>
            </a:rPr>
            <a:t> </a:t>
          </a:r>
          <a:endParaRPr lang="el-GR" sz="1600" dirty="0" smtClean="0">
            <a:latin typeface="+mn-lt"/>
          </a:endParaRPr>
        </a:p>
        <a:p>
          <a:pPr algn="l"/>
          <a:r>
            <a:rPr lang="en-US" sz="1600" dirty="0" err="1" smtClean="0">
              <a:latin typeface="+mn-lt"/>
            </a:rPr>
            <a:t>Grundtvig</a:t>
          </a:r>
          <a:r>
            <a:rPr lang="el-GR" sz="1600" dirty="0" smtClean="0">
              <a:latin typeface="+mn-lt"/>
            </a:rPr>
            <a:t> (εκπαίδευση ενηλίκων)</a:t>
          </a:r>
        </a:p>
        <a:p>
          <a:pPr algn="l"/>
          <a:r>
            <a:rPr lang="el-GR" sz="1600" dirty="0" smtClean="0">
              <a:latin typeface="+mn-lt"/>
            </a:rPr>
            <a:t> Νεολαία εν Δράσει </a:t>
          </a:r>
        </a:p>
        <a:p>
          <a:pPr algn="l"/>
          <a:r>
            <a:rPr lang="el-GR" sz="1600" dirty="0" smtClean="0">
              <a:latin typeface="+mn-lt"/>
            </a:rPr>
            <a:t> 5 διεθνών προγραμμάτων συνεργασίας (</a:t>
          </a:r>
          <a:r>
            <a:rPr lang="en-US" sz="1600" dirty="0" smtClean="0">
              <a:latin typeface="+mn-lt"/>
            </a:rPr>
            <a:t>Erasmus </a:t>
          </a:r>
          <a:r>
            <a:rPr lang="en-US" sz="1600" dirty="0" err="1" smtClean="0">
              <a:latin typeface="+mn-lt"/>
            </a:rPr>
            <a:t>Mundus</a:t>
          </a:r>
          <a:r>
            <a:rPr lang="el-GR" sz="1600" dirty="0" smtClean="0">
              <a:latin typeface="+mn-lt"/>
            </a:rPr>
            <a:t>, </a:t>
          </a:r>
          <a:r>
            <a:rPr lang="en-US" sz="1600" dirty="0" smtClean="0">
              <a:latin typeface="+mn-lt"/>
            </a:rPr>
            <a:t>Tempus</a:t>
          </a:r>
          <a:r>
            <a:rPr lang="el-GR" sz="1600" dirty="0" smtClean="0">
              <a:latin typeface="+mn-lt"/>
            </a:rPr>
            <a:t>, </a:t>
          </a:r>
          <a:r>
            <a:rPr lang="en-US" sz="1600" dirty="0" smtClean="0">
              <a:latin typeface="+mn-lt"/>
            </a:rPr>
            <a:t>Alfa</a:t>
          </a:r>
          <a:r>
            <a:rPr lang="el-GR" sz="1600" dirty="0" smtClean="0">
              <a:latin typeface="+mn-lt"/>
            </a:rPr>
            <a:t>, Ε</a:t>
          </a:r>
          <a:r>
            <a:rPr lang="en-US" sz="1600" dirty="0" err="1" smtClean="0">
              <a:latin typeface="+mn-lt"/>
            </a:rPr>
            <a:t>dulink</a:t>
          </a:r>
          <a:r>
            <a:rPr lang="el-GR" sz="1600" dirty="0" smtClean="0">
              <a:latin typeface="+mn-lt"/>
            </a:rPr>
            <a:t>)</a:t>
          </a:r>
        </a:p>
        <a:p>
          <a:pPr algn="l"/>
          <a:r>
            <a:rPr lang="el-GR" sz="1600" dirty="0" smtClean="0">
              <a:latin typeface="+mn-lt"/>
            </a:rPr>
            <a:t>Προγράμματα  για τη συνεργασία των </a:t>
          </a:r>
          <a:r>
            <a:rPr lang="el-GR" sz="1600" smtClean="0">
              <a:latin typeface="+mn-lt"/>
            </a:rPr>
            <a:t>βιομηχανικών χωρών</a:t>
          </a:r>
          <a:endParaRPr lang="el-GR" sz="1600" dirty="0">
            <a:latin typeface="+mn-lt"/>
          </a:endParaRPr>
        </a:p>
      </dgm:t>
    </dgm:pt>
    <dgm:pt modelId="{E542D562-3911-43A8-A8B1-6CE54CDB95D2}" type="sibTrans" cxnId="{35AD2091-3F76-4DF7-9C2A-794573FB2EA1}">
      <dgm:prSet/>
      <dgm:spPr/>
      <dgm:t>
        <a:bodyPr/>
        <a:lstStyle/>
        <a:p>
          <a:endParaRPr lang="el-GR"/>
        </a:p>
      </dgm:t>
    </dgm:pt>
    <dgm:pt modelId="{2B194CA7-F9C2-404D-B10D-72176CA20B28}" type="parTrans" cxnId="{35AD2091-3F76-4DF7-9C2A-794573FB2EA1}">
      <dgm:prSet/>
      <dgm:spPr/>
      <dgm:t>
        <a:bodyPr/>
        <a:lstStyle/>
        <a:p>
          <a:endParaRPr lang="el-GR"/>
        </a:p>
      </dgm:t>
    </dgm:pt>
    <dgm:pt modelId="{315F0A7B-ED36-4C93-9F02-619E145751BD}" type="pres">
      <dgm:prSet presAssocID="{4DEB540A-B155-497F-9F2A-403F00BD3167}" presName="diagram" presStyleCnt="0">
        <dgm:presLayoutVars>
          <dgm:dir/>
          <dgm:resizeHandles val="exact"/>
        </dgm:presLayoutVars>
      </dgm:prSet>
      <dgm:spPr/>
      <dgm:t>
        <a:bodyPr/>
        <a:lstStyle/>
        <a:p>
          <a:endParaRPr lang="el-GR"/>
        </a:p>
      </dgm:t>
    </dgm:pt>
    <dgm:pt modelId="{E26953AE-5C1B-4BC9-BA71-6032BB3A160B}" type="pres">
      <dgm:prSet presAssocID="{457D1AB8-23BA-49A6-8593-2DBA6E33AE35}" presName="node" presStyleLbl="node1" presStyleIdx="0" presStyleCnt="3" custScaleX="186709" custScaleY="211117" custLinFactNeighborX="7850" custLinFactNeighborY="-23325">
        <dgm:presLayoutVars>
          <dgm:bulletEnabled val="1"/>
        </dgm:presLayoutVars>
      </dgm:prSet>
      <dgm:spPr/>
      <dgm:t>
        <a:bodyPr/>
        <a:lstStyle/>
        <a:p>
          <a:endParaRPr lang="el-GR"/>
        </a:p>
      </dgm:t>
    </dgm:pt>
    <dgm:pt modelId="{B9BCEF46-161B-436F-A7E0-2A36BF9A8429}" type="pres">
      <dgm:prSet presAssocID="{F68B78EC-2AB1-4162-853A-DF11F237ECD2}" presName="sibTrans" presStyleCnt="0"/>
      <dgm:spPr/>
    </dgm:pt>
    <dgm:pt modelId="{8AA3031C-75AF-434F-A28C-6E95FB797D16}" type="pres">
      <dgm:prSet presAssocID="{69B4EBAB-7627-43A1-BB92-8ECED25F50B0}" presName="node" presStyleLbl="node1" presStyleIdx="1" presStyleCnt="3" custScaleX="292634" custScaleY="248239" custLinFactY="100000" custLinFactNeighborX="-94518" custLinFactNeighborY="126007">
        <dgm:presLayoutVars>
          <dgm:bulletEnabled val="1"/>
        </dgm:presLayoutVars>
      </dgm:prSet>
      <dgm:spPr/>
      <dgm:t>
        <a:bodyPr/>
        <a:lstStyle/>
        <a:p>
          <a:endParaRPr lang="el-GR"/>
        </a:p>
      </dgm:t>
    </dgm:pt>
    <dgm:pt modelId="{E67F0FF4-A254-4F3B-96D1-6D0E9EC2E4D5}" type="pres">
      <dgm:prSet presAssocID="{E542D562-3911-43A8-A8B1-6CE54CDB95D2}" presName="sibTrans" presStyleCnt="0"/>
      <dgm:spPr/>
    </dgm:pt>
    <dgm:pt modelId="{380D816A-864F-41E7-893E-498E2E6905CB}" type="pres">
      <dgm:prSet presAssocID="{49BFEE73-3863-476C-B357-D8CA691FC3F9}" presName="node" presStyleLbl="node1" presStyleIdx="2" presStyleCnt="3" custScaleX="265923" custScaleY="206763" custLinFactY="-100000" custLinFactNeighborX="96615" custLinFactNeighborY="-168200">
        <dgm:presLayoutVars>
          <dgm:bulletEnabled val="1"/>
        </dgm:presLayoutVars>
      </dgm:prSet>
      <dgm:spPr/>
      <dgm:t>
        <a:bodyPr/>
        <a:lstStyle/>
        <a:p>
          <a:endParaRPr lang="el-GR"/>
        </a:p>
      </dgm:t>
    </dgm:pt>
  </dgm:ptLst>
  <dgm:cxnLst>
    <dgm:cxn modelId="{976042DF-B1D7-4D66-BEFE-11DC821040DC}" type="presOf" srcId="{49BFEE73-3863-476C-B357-D8CA691FC3F9}" destId="{380D816A-864F-41E7-893E-498E2E6905CB}" srcOrd="0" destOrd="0" presId="urn:microsoft.com/office/officeart/2005/8/layout/default#8"/>
    <dgm:cxn modelId="{E27A93CF-6D5B-4BE4-9940-5101A59E2A58}" type="presOf" srcId="{69B4EBAB-7627-43A1-BB92-8ECED25F50B0}" destId="{8AA3031C-75AF-434F-A28C-6E95FB797D16}" srcOrd="0" destOrd="0" presId="urn:microsoft.com/office/officeart/2005/8/layout/default#8"/>
    <dgm:cxn modelId="{35AD2091-3F76-4DF7-9C2A-794573FB2EA1}" srcId="{4DEB540A-B155-497F-9F2A-403F00BD3167}" destId="{69B4EBAB-7627-43A1-BB92-8ECED25F50B0}" srcOrd="1" destOrd="0" parTransId="{2B194CA7-F9C2-404D-B10D-72176CA20B28}" sibTransId="{E542D562-3911-43A8-A8B1-6CE54CDB95D2}"/>
    <dgm:cxn modelId="{F6446851-46B7-441B-9501-52ADB1056693}" type="presOf" srcId="{457D1AB8-23BA-49A6-8593-2DBA6E33AE35}" destId="{E26953AE-5C1B-4BC9-BA71-6032BB3A160B}" srcOrd="0" destOrd="0" presId="urn:microsoft.com/office/officeart/2005/8/layout/default#8"/>
    <dgm:cxn modelId="{F249D37B-C8C1-4AAF-891C-863111A37201}" srcId="{4DEB540A-B155-497F-9F2A-403F00BD3167}" destId="{49BFEE73-3863-476C-B357-D8CA691FC3F9}" srcOrd="2" destOrd="0" parTransId="{C5339E12-06F9-44E0-AF6A-1ED15EBE2A82}" sibTransId="{B0949591-72DB-40B1-9C13-46B8D781562E}"/>
    <dgm:cxn modelId="{5976D043-18CF-445D-BA80-097C5B4408F0}" type="presOf" srcId="{4DEB540A-B155-497F-9F2A-403F00BD3167}" destId="{315F0A7B-ED36-4C93-9F02-619E145751BD}" srcOrd="0" destOrd="0" presId="urn:microsoft.com/office/officeart/2005/8/layout/default#8"/>
    <dgm:cxn modelId="{63447F09-DD52-452A-A159-862710266010}" srcId="{4DEB540A-B155-497F-9F2A-403F00BD3167}" destId="{457D1AB8-23BA-49A6-8593-2DBA6E33AE35}" srcOrd="0" destOrd="0" parTransId="{46A46C46-974E-4097-89F5-93BFE2E694AE}" sibTransId="{F68B78EC-2AB1-4162-853A-DF11F237ECD2}"/>
    <dgm:cxn modelId="{828F56A2-933F-4F2C-A602-A1F491A80C53}" type="presParOf" srcId="{315F0A7B-ED36-4C93-9F02-619E145751BD}" destId="{E26953AE-5C1B-4BC9-BA71-6032BB3A160B}" srcOrd="0" destOrd="0" presId="urn:microsoft.com/office/officeart/2005/8/layout/default#8"/>
    <dgm:cxn modelId="{E17DD74D-D781-4FA2-AD78-33C245439945}" type="presParOf" srcId="{315F0A7B-ED36-4C93-9F02-619E145751BD}" destId="{B9BCEF46-161B-436F-A7E0-2A36BF9A8429}" srcOrd="1" destOrd="0" presId="urn:microsoft.com/office/officeart/2005/8/layout/default#8"/>
    <dgm:cxn modelId="{25B072FD-58A8-4DA1-AF72-16FAB92126FC}" type="presParOf" srcId="{315F0A7B-ED36-4C93-9F02-619E145751BD}" destId="{8AA3031C-75AF-434F-A28C-6E95FB797D16}" srcOrd="2" destOrd="0" presId="urn:microsoft.com/office/officeart/2005/8/layout/default#8"/>
    <dgm:cxn modelId="{D73A101E-BF47-41D5-A6D1-908E0DCDD1F6}" type="presParOf" srcId="{315F0A7B-ED36-4C93-9F02-619E145751BD}" destId="{E67F0FF4-A254-4F3B-96D1-6D0E9EC2E4D5}" srcOrd="3" destOrd="0" presId="urn:microsoft.com/office/officeart/2005/8/layout/default#8"/>
    <dgm:cxn modelId="{81CD31CF-A9D2-4B95-A8F8-CA311E4DCFB3}" type="presParOf" srcId="{315F0A7B-ED36-4C93-9F02-619E145751BD}" destId="{380D816A-864F-41E7-893E-498E2E6905CB}" srcOrd="4" destOrd="0" presId="urn:microsoft.com/office/officeart/2005/8/layout/default#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1A809-3DFC-49FD-9E34-B3C89A12BAE5}"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el-GR"/>
        </a:p>
      </dgm:t>
    </dgm:pt>
    <dgm:pt modelId="{0880606C-7E46-4EC7-B746-E55813BB714F}">
      <dgm:prSet phldrT="[Κείμενο]" custT="1"/>
      <dgm:spPr/>
      <dgm:t>
        <a:bodyPr/>
        <a:lstStyle/>
        <a:p>
          <a:r>
            <a:rPr lang="el-GR" sz="1800" dirty="0" smtClean="0"/>
            <a:t>ΚΑ</a:t>
          </a:r>
          <a:r>
            <a:rPr lang="en-US" sz="1800" dirty="0" smtClean="0"/>
            <a:t>1: </a:t>
          </a:r>
          <a:r>
            <a:rPr lang="el-GR" sz="1800" dirty="0" smtClean="0"/>
            <a:t>Μαθησιακή Κινητικότητα Ατόμων</a:t>
          </a:r>
          <a:endParaRPr lang="el-GR" sz="1800" dirty="0"/>
        </a:p>
      </dgm:t>
    </dgm:pt>
    <dgm:pt modelId="{9C8DFBAA-E586-457F-99F7-43FE3136036A}" type="parTrans" cxnId="{22E1F6E2-B471-41A8-958E-3A2FDE6130F1}">
      <dgm:prSet/>
      <dgm:spPr/>
      <dgm:t>
        <a:bodyPr/>
        <a:lstStyle/>
        <a:p>
          <a:endParaRPr lang="el-GR"/>
        </a:p>
      </dgm:t>
    </dgm:pt>
    <dgm:pt modelId="{46A13026-80B2-49C2-937F-9ABBD4ED8556}" type="sibTrans" cxnId="{22E1F6E2-B471-41A8-958E-3A2FDE6130F1}">
      <dgm:prSet/>
      <dgm:spPr/>
      <dgm:t>
        <a:bodyPr/>
        <a:lstStyle/>
        <a:p>
          <a:endParaRPr lang="el-GR"/>
        </a:p>
      </dgm:t>
    </dgm:pt>
    <dgm:pt modelId="{FFD20898-9248-4BFA-A273-FBD28F7A90ED}">
      <dgm:prSet phldrT="[Κείμενο]" custT="1"/>
      <dgm:spPr/>
      <dgm:t>
        <a:bodyPr/>
        <a:lstStyle/>
        <a:p>
          <a:r>
            <a:rPr lang="en-US" sz="1800" dirty="0" smtClean="0"/>
            <a:t>Learning Mobility of Individuals</a:t>
          </a:r>
          <a:endParaRPr lang="el-GR" dirty="0"/>
        </a:p>
      </dgm:t>
    </dgm:pt>
    <dgm:pt modelId="{E88813B8-250E-454D-B9EA-9DAD614843D0}" type="parTrans" cxnId="{00AF75D9-C3B0-4DDB-B0B0-7D10A87368AA}">
      <dgm:prSet/>
      <dgm:spPr/>
      <dgm:t>
        <a:bodyPr/>
        <a:lstStyle/>
        <a:p>
          <a:endParaRPr lang="el-GR"/>
        </a:p>
      </dgm:t>
    </dgm:pt>
    <dgm:pt modelId="{F1FA2FA2-42EE-44A1-93DC-3BDA54BDFCCB}" type="sibTrans" cxnId="{00AF75D9-C3B0-4DDB-B0B0-7D10A87368AA}">
      <dgm:prSet/>
      <dgm:spPr/>
      <dgm:t>
        <a:bodyPr/>
        <a:lstStyle/>
        <a:p>
          <a:endParaRPr lang="el-GR"/>
        </a:p>
      </dgm:t>
    </dgm:pt>
    <dgm:pt modelId="{6496A9DF-45EE-4A4F-B18A-10B40999CBFE}">
      <dgm:prSet phldrT="[Κείμενο]" custT="1"/>
      <dgm:spPr/>
      <dgm:t>
        <a:bodyPr/>
        <a:lstStyle/>
        <a:p>
          <a:r>
            <a:rPr lang="el-GR" sz="1800" b="1" dirty="0" smtClean="0"/>
            <a:t>ΚΑ</a:t>
          </a:r>
          <a:r>
            <a:rPr lang="en-US" sz="1800" b="1" dirty="0" smtClean="0"/>
            <a:t>2: </a:t>
          </a:r>
          <a:r>
            <a:rPr lang="el-GR" sz="1800" b="1" dirty="0" smtClean="0"/>
            <a:t>Συνεργασία για την Καινοτομία και την Ανταλλαγή Καλών Πρακτικών</a:t>
          </a:r>
          <a:r>
            <a:rPr lang="en-US" sz="1800" b="1" dirty="0" smtClean="0"/>
            <a:t>-</a:t>
          </a:r>
          <a:r>
            <a:rPr lang="el-GR" sz="1800" b="1" dirty="0" smtClean="0"/>
            <a:t>Στρατηγικές Συμπράξεις</a:t>
          </a:r>
          <a:r>
            <a:rPr lang="en-US" sz="1800" b="1" dirty="0" smtClean="0"/>
            <a:t> </a:t>
          </a:r>
          <a:endParaRPr lang="el-GR" sz="1800" b="1" dirty="0"/>
        </a:p>
      </dgm:t>
    </dgm:pt>
    <dgm:pt modelId="{571E1AEB-452E-4C18-86F8-0D733C45506E}" type="parTrans" cxnId="{4E550F1D-4F9D-472F-A9C7-33CD1F6E1EC5}">
      <dgm:prSet/>
      <dgm:spPr/>
      <dgm:t>
        <a:bodyPr/>
        <a:lstStyle/>
        <a:p>
          <a:endParaRPr lang="el-GR"/>
        </a:p>
      </dgm:t>
    </dgm:pt>
    <dgm:pt modelId="{7DDEBF9D-0846-4292-9DAC-72C321ACE56F}" type="sibTrans" cxnId="{4E550F1D-4F9D-472F-A9C7-33CD1F6E1EC5}">
      <dgm:prSet/>
      <dgm:spPr/>
      <dgm:t>
        <a:bodyPr/>
        <a:lstStyle/>
        <a:p>
          <a:endParaRPr lang="el-GR"/>
        </a:p>
      </dgm:t>
    </dgm:pt>
    <dgm:pt modelId="{21EA12CE-13EF-4CA7-AF4E-23269EA901D0}">
      <dgm:prSet phldrT="[Κείμενο]" custT="1"/>
      <dgm:spPr/>
      <dgm:t>
        <a:bodyPr/>
        <a:lstStyle/>
        <a:p>
          <a:r>
            <a:rPr lang="en-US" sz="2000" dirty="0" smtClean="0"/>
            <a:t>Cooperation for Innovation and Exchange of </a:t>
          </a:r>
          <a:r>
            <a:rPr lang="el-GR" sz="2000" dirty="0" smtClean="0"/>
            <a:t> </a:t>
          </a:r>
          <a:r>
            <a:rPr lang="en-US" sz="2000" dirty="0" smtClean="0"/>
            <a:t>Good Practices-Strategic Partnerships</a:t>
          </a:r>
          <a:endParaRPr lang="el-GR" sz="2000" dirty="0"/>
        </a:p>
      </dgm:t>
    </dgm:pt>
    <dgm:pt modelId="{A9E46090-9AA4-430D-8A25-DBD10B5B106E}" type="parTrans" cxnId="{5AD47345-F6D6-432A-8817-D11BB31325BA}">
      <dgm:prSet/>
      <dgm:spPr/>
      <dgm:t>
        <a:bodyPr/>
        <a:lstStyle/>
        <a:p>
          <a:endParaRPr lang="el-GR"/>
        </a:p>
      </dgm:t>
    </dgm:pt>
    <dgm:pt modelId="{8F7DA691-FEDA-4C58-B587-E10273B1B416}" type="sibTrans" cxnId="{5AD47345-F6D6-432A-8817-D11BB31325BA}">
      <dgm:prSet/>
      <dgm:spPr/>
      <dgm:t>
        <a:bodyPr/>
        <a:lstStyle/>
        <a:p>
          <a:endParaRPr lang="el-GR"/>
        </a:p>
      </dgm:t>
    </dgm:pt>
    <dgm:pt modelId="{ACD9D64D-BB83-4959-BDEA-93483A7D8534}">
      <dgm:prSet phldrT="[Κείμενο]" custT="1"/>
      <dgm:spPr/>
      <dgm:t>
        <a:bodyPr/>
        <a:lstStyle/>
        <a:p>
          <a:r>
            <a:rPr lang="en-US" sz="1600" b="1" dirty="0" smtClean="0"/>
            <a:t>KA</a:t>
          </a:r>
          <a:r>
            <a:rPr lang="el-GR" sz="1600" b="1" dirty="0" smtClean="0"/>
            <a:t>3/</a:t>
          </a:r>
          <a:r>
            <a:rPr lang="en-US" sz="1600" b="1" dirty="0" smtClean="0"/>
            <a:t>E</a:t>
          </a:r>
          <a:r>
            <a:rPr lang="el-GR" sz="1600" b="1" dirty="0" err="1" smtClean="0"/>
            <a:t>νίσχυση</a:t>
          </a:r>
          <a:r>
            <a:rPr lang="el-GR" sz="1600" b="1" dirty="0" smtClean="0"/>
            <a:t> σε θέματα </a:t>
          </a:r>
          <a:r>
            <a:rPr lang="el-GR" sz="1600" b="1" dirty="0" err="1" smtClean="0"/>
            <a:t>Μεταρρύθμι</a:t>
          </a:r>
          <a:r>
            <a:rPr lang="en-US" sz="1600" b="1" dirty="0" smtClean="0"/>
            <a:t>-</a:t>
          </a:r>
          <a:r>
            <a:rPr lang="el-GR" sz="1600" b="1" dirty="0" smtClean="0"/>
            <a:t>σης Πολιτικής </a:t>
          </a:r>
          <a:endParaRPr lang="el-GR" sz="1600" b="1" dirty="0"/>
        </a:p>
      </dgm:t>
    </dgm:pt>
    <dgm:pt modelId="{0B3014C2-7B63-4720-AE53-C61897C5FDEF}" type="parTrans" cxnId="{86F228ED-2E76-4121-9D14-FEF732589462}">
      <dgm:prSet/>
      <dgm:spPr/>
      <dgm:t>
        <a:bodyPr/>
        <a:lstStyle/>
        <a:p>
          <a:endParaRPr lang="el-GR"/>
        </a:p>
      </dgm:t>
    </dgm:pt>
    <dgm:pt modelId="{E77D41D1-F946-499B-A6E3-2B8D40F5912E}" type="sibTrans" cxnId="{86F228ED-2E76-4121-9D14-FEF732589462}">
      <dgm:prSet/>
      <dgm:spPr/>
      <dgm:t>
        <a:bodyPr/>
        <a:lstStyle/>
        <a:p>
          <a:endParaRPr lang="el-GR"/>
        </a:p>
      </dgm:t>
    </dgm:pt>
    <dgm:pt modelId="{C01D7594-E05E-45E6-AD57-EA8748688D5E}">
      <dgm:prSet phldrT="[Κείμενο]" custT="1"/>
      <dgm:spPr/>
      <dgm:t>
        <a:bodyPr/>
        <a:lstStyle/>
        <a:p>
          <a:r>
            <a:rPr lang="en-US" sz="1800" b="1" dirty="0" smtClean="0"/>
            <a:t>Support for Policy Reform</a:t>
          </a:r>
          <a:endParaRPr lang="el-GR" sz="1800" b="1" dirty="0"/>
        </a:p>
      </dgm:t>
    </dgm:pt>
    <dgm:pt modelId="{4704AC61-EE74-46B6-A0F9-636FA939266A}" type="parTrans" cxnId="{C0181EE5-7D93-480C-BE31-721FF00CC7A9}">
      <dgm:prSet/>
      <dgm:spPr/>
      <dgm:t>
        <a:bodyPr/>
        <a:lstStyle/>
        <a:p>
          <a:endParaRPr lang="el-GR"/>
        </a:p>
      </dgm:t>
    </dgm:pt>
    <dgm:pt modelId="{EDD8F5F2-2A10-4FD2-B9D1-1B2D86E1EA44}" type="sibTrans" cxnId="{C0181EE5-7D93-480C-BE31-721FF00CC7A9}">
      <dgm:prSet/>
      <dgm:spPr/>
      <dgm:t>
        <a:bodyPr/>
        <a:lstStyle/>
        <a:p>
          <a:endParaRPr lang="el-GR"/>
        </a:p>
      </dgm:t>
    </dgm:pt>
    <dgm:pt modelId="{EFA1A05E-CD95-4189-AD60-BF7F2C211C4B}" type="pres">
      <dgm:prSet presAssocID="{4721A809-3DFC-49FD-9E34-B3C89A12BAE5}" presName="composite" presStyleCnt="0">
        <dgm:presLayoutVars>
          <dgm:chMax val="5"/>
          <dgm:dir/>
          <dgm:animLvl val="ctr"/>
          <dgm:resizeHandles val="exact"/>
        </dgm:presLayoutVars>
      </dgm:prSet>
      <dgm:spPr/>
      <dgm:t>
        <a:bodyPr/>
        <a:lstStyle/>
        <a:p>
          <a:endParaRPr lang="el-GR"/>
        </a:p>
      </dgm:t>
    </dgm:pt>
    <dgm:pt modelId="{BDFF5211-751A-4F51-8F2C-258EE78B9E05}" type="pres">
      <dgm:prSet presAssocID="{4721A809-3DFC-49FD-9E34-B3C89A12BAE5}" presName="cycle" presStyleCnt="0"/>
      <dgm:spPr/>
    </dgm:pt>
    <dgm:pt modelId="{0AFD23B7-6D6C-43B4-B633-EC7D6AC5E1EF}" type="pres">
      <dgm:prSet presAssocID="{4721A809-3DFC-49FD-9E34-B3C89A12BAE5}" presName="centerShape" presStyleCnt="0"/>
      <dgm:spPr/>
    </dgm:pt>
    <dgm:pt modelId="{C5AC9D04-13A5-4B5D-9B06-B27AE6A5BC04}" type="pres">
      <dgm:prSet presAssocID="{4721A809-3DFC-49FD-9E34-B3C89A12BAE5}" presName="connSite" presStyleLbl="node1" presStyleIdx="0" presStyleCnt="4"/>
      <dgm:spPr/>
    </dgm:pt>
    <dgm:pt modelId="{3FA95C1F-8BE9-4553-90C7-E67E376C53C1}" type="pres">
      <dgm:prSet presAssocID="{4721A809-3DFC-49FD-9E34-B3C89A12BAE5}" presName="visible" presStyleLbl="node1" presStyleIdx="0" presStyleCnt="4" custScaleX="83397" custScaleY="62999" custLinFactNeighborX="-8652" custLinFactNeighborY="2722"/>
      <dgm:spPr>
        <a:blipFill rotWithShape="0">
          <a:blip xmlns:r="http://schemas.openxmlformats.org/officeDocument/2006/relationships" r:embed="rId1"/>
          <a:stretch>
            <a:fillRect/>
          </a:stretch>
        </a:blipFill>
      </dgm:spPr>
    </dgm:pt>
    <dgm:pt modelId="{6293E8DF-87ED-4E63-862B-AA9B00960E60}" type="pres">
      <dgm:prSet presAssocID="{9C8DFBAA-E586-457F-99F7-43FE3136036A}" presName="Name25" presStyleLbl="parChTrans1D1" presStyleIdx="0" presStyleCnt="3"/>
      <dgm:spPr/>
      <dgm:t>
        <a:bodyPr/>
        <a:lstStyle/>
        <a:p>
          <a:endParaRPr lang="el-GR"/>
        </a:p>
      </dgm:t>
    </dgm:pt>
    <dgm:pt modelId="{A848EFE4-3A71-4065-A1F6-16BECF3C0F18}" type="pres">
      <dgm:prSet presAssocID="{0880606C-7E46-4EC7-B746-E55813BB714F}" presName="node" presStyleCnt="0"/>
      <dgm:spPr/>
    </dgm:pt>
    <dgm:pt modelId="{95EBC834-C45C-4896-BDEC-50A096356C88}" type="pres">
      <dgm:prSet presAssocID="{0880606C-7E46-4EC7-B746-E55813BB714F}" presName="parentNode" presStyleLbl="node1" presStyleIdx="1" presStyleCnt="4" custScaleX="129870" custScaleY="94352" custLinFactNeighborX="-41592" custLinFactNeighborY="7228">
        <dgm:presLayoutVars>
          <dgm:chMax val="1"/>
          <dgm:bulletEnabled val="1"/>
        </dgm:presLayoutVars>
      </dgm:prSet>
      <dgm:spPr/>
      <dgm:t>
        <a:bodyPr/>
        <a:lstStyle/>
        <a:p>
          <a:endParaRPr lang="el-GR"/>
        </a:p>
      </dgm:t>
    </dgm:pt>
    <dgm:pt modelId="{8AC72017-4015-4E9E-A22A-61EA6BC45859}" type="pres">
      <dgm:prSet presAssocID="{0880606C-7E46-4EC7-B746-E55813BB714F}" presName="childNode" presStyleLbl="revTx" presStyleIdx="0" presStyleCnt="3">
        <dgm:presLayoutVars>
          <dgm:bulletEnabled val="1"/>
        </dgm:presLayoutVars>
      </dgm:prSet>
      <dgm:spPr/>
      <dgm:t>
        <a:bodyPr/>
        <a:lstStyle/>
        <a:p>
          <a:endParaRPr lang="el-GR"/>
        </a:p>
      </dgm:t>
    </dgm:pt>
    <dgm:pt modelId="{7569BF4A-BC35-4441-BDAA-F4D2A39E6590}" type="pres">
      <dgm:prSet presAssocID="{571E1AEB-452E-4C18-86F8-0D733C45506E}" presName="Name25" presStyleLbl="parChTrans1D1" presStyleIdx="1" presStyleCnt="3"/>
      <dgm:spPr/>
      <dgm:t>
        <a:bodyPr/>
        <a:lstStyle/>
        <a:p>
          <a:endParaRPr lang="el-GR"/>
        </a:p>
      </dgm:t>
    </dgm:pt>
    <dgm:pt modelId="{DB2EF7E9-B60B-438C-BE96-641CAB2056AD}" type="pres">
      <dgm:prSet presAssocID="{6496A9DF-45EE-4A4F-B18A-10B40999CBFE}" presName="node" presStyleCnt="0"/>
      <dgm:spPr/>
    </dgm:pt>
    <dgm:pt modelId="{ADD7877B-3B78-468F-A095-04185A3ADAE4}" type="pres">
      <dgm:prSet presAssocID="{6496A9DF-45EE-4A4F-B18A-10B40999CBFE}" presName="parentNode" presStyleLbl="node1" presStyleIdx="2" presStyleCnt="4" custScaleX="149257" custScaleY="172571" custLinFactNeighborX="34648" custLinFactNeighborY="2037">
        <dgm:presLayoutVars>
          <dgm:chMax val="1"/>
          <dgm:bulletEnabled val="1"/>
        </dgm:presLayoutVars>
      </dgm:prSet>
      <dgm:spPr/>
      <dgm:t>
        <a:bodyPr/>
        <a:lstStyle/>
        <a:p>
          <a:endParaRPr lang="el-GR"/>
        </a:p>
      </dgm:t>
    </dgm:pt>
    <dgm:pt modelId="{0CF5AD78-4944-44C7-B2A0-3CB3E72056BF}" type="pres">
      <dgm:prSet presAssocID="{6496A9DF-45EE-4A4F-B18A-10B40999CBFE}" presName="childNode" presStyleLbl="revTx" presStyleIdx="1" presStyleCnt="3">
        <dgm:presLayoutVars>
          <dgm:bulletEnabled val="1"/>
        </dgm:presLayoutVars>
      </dgm:prSet>
      <dgm:spPr/>
      <dgm:t>
        <a:bodyPr/>
        <a:lstStyle/>
        <a:p>
          <a:endParaRPr lang="el-GR"/>
        </a:p>
      </dgm:t>
    </dgm:pt>
    <dgm:pt modelId="{210F1D98-5732-443A-AA7F-73F57DAEFB5F}" type="pres">
      <dgm:prSet presAssocID="{0B3014C2-7B63-4720-AE53-C61897C5FDEF}" presName="Name25" presStyleLbl="parChTrans1D1" presStyleIdx="2" presStyleCnt="3"/>
      <dgm:spPr/>
      <dgm:t>
        <a:bodyPr/>
        <a:lstStyle/>
        <a:p>
          <a:endParaRPr lang="el-GR"/>
        </a:p>
      </dgm:t>
    </dgm:pt>
    <dgm:pt modelId="{83BD537D-F467-4692-83E0-3816F69E8786}" type="pres">
      <dgm:prSet presAssocID="{ACD9D64D-BB83-4959-BDEA-93483A7D8534}" presName="node" presStyleCnt="0"/>
      <dgm:spPr/>
    </dgm:pt>
    <dgm:pt modelId="{F7090B6C-957C-4BC9-B472-998B3FCECBDD}" type="pres">
      <dgm:prSet presAssocID="{ACD9D64D-BB83-4959-BDEA-93483A7D8534}" presName="parentNode" presStyleLbl="node1" presStyleIdx="3" presStyleCnt="4" custScaleX="125194" custScaleY="108385" custLinFactNeighborX="-54145" custLinFactNeighborY="1373">
        <dgm:presLayoutVars>
          <dgm:chMax val="1"/>
          <dgm:bulletEnabled val="1"/>
        </dgm:presLayoutVars>
      </dgm:prSet>
      <dgm:spPr/>
      <dgm:t>
        <a:bodyPr/>
        <a:lstStyle/>
        <a:p>
          <a:endParaRPr lang="el-GR"/>
        </a:p>
      </dgm:t>
    </dgm:pt>
    <dgm:pt modelId="{7326FB0C-4118-43BF-A79B-0B5E54089900}" type="pres">
      <dgm:prSet presAssocID="{ACD9D64D-BB83-4959-BDEA-93483A7D8534}" presName="childNode" presStyleLbl="revTx" presStyleIdx="2" presStyleCnt="3">
        <dgm:presLayoutVars>
          <dgm:bulletEnabled val="1"/>
        </dgm:presLayoutVars>
      </dgm:prSet>
      <dgm:spPr/>
      <dgm:t>
        <a:bodyPr/>
        <a:lstStyle/>
        <a:p>
          <a:endParaRPr lang="el-GR"/>
        </a:p>
      </dgm:t>
    </dgm:pt>
  </dgm:ptLst>
  <dgm:cxnLst>
    <dgm:cxn modelId="{7EF7E84B-B8B9-4639-BE1C-21CE8936C08A}" type="presOf" srcId="{ACD9D64D-BB83-4959-BDEA-93483A7D8534}" destId="{F7090B6C-957C-4BC9-B472-998B3FCECBDD}" srcOrd="0" destOrd="0" presId="urn:microsoft.com/office/officeart/2005/8/layout/radial2"/>
    <dgm:cxn modelId="{49325AE8-04C8-40EA-9807-010DB5EEB8C6}" type="presOf" srcId="{0880606C-7E46-4EC7-B746-E55813BB714F}" destId="{95EBC834-C45C-4896-BDEC-50A096356C88}" srcOrd="0" destOrd="0" presId="urn:microsoft.com/office/officeart/2005/8/layout/radial2"/>
    <dgm:cxn modelId="{C547FF9D-F5E0-4EFC-8424-0BDE9D4A01E1}" type="presOf" srcId="{571E1AEB-452E-4C18-86F8-0D733C45506E}" destId="{7569BF4A-BC35-4441-BDAA-F4D2A39E6590}" srcOrd="0" destOrd="0" presId="urn:microsoft.com/office/officeart/2005/8/layout/radial2"/>
    <dgm:cxn modelId="{86F228ED-2E76-4121-9D14-FEF732589462}" srcId="{4721A809-3DFC-49FD-9E34-B3C89A12BAE5}" destId="{ACD9D64D-BB83-4959-BDEA-93483A7D8534}" srcOrd="2" destOrd="0" parTransId="{0B3014C2-7B63-4720-AE53-C61897C5FDEF}" sibTransId="{E77D41D1-F946-499B-A6E3-2B8D40F5912E}"/>
    <dgm:cxn modelId="{4E550F1D-4F9D-472F-A9C7-33CD1F6E1EC5}" srcId="{4721A809-3DFC-49FD-9E34-B3C89A12BAE5}" destId="{6496A9DF-45EE-4A4F-B18A-10B40999CBFE}" srcOrd="1" destOrd="0" parTransId="{571E1AEB-452E-4C18-86F8-0D733C45506E}" sibTransId="{7DDEBF9D-0846-4292-9DAC-72C321ACE56F}"/>
    <dgm:cxn modelId="{7F7B883A-42AD-4FE5-A720-C11928D0EF56}" type="presOf" srcId="{FFD20898-9248-4BFA-A273-FBD28F7A90ED}" destId="{8AC72017-4015-4E9E-A22A-61EA6BC45859}" srcOrd="0" destOrd="0" presId="urn:microsoft.com/office/officeart/2005/8/layout/radial2"/>
    <dgm:cxn modelId="{0C4D8A58-362D-47E3-9DC3-155082E62417}" type="presOf" srcId="{C01D7594-E05E-45E6-AD57-EA8748688D5E}" destId="{7326FB0C-4118-43BF-A79B-0B5E54089900}" srcOrd="0" destOrd="0" presId="urn:microsoft.com/office/officeart/2005/8/layout/radial2"/>
    <dgm:cxn modelId="{85884056-5DFC-4FD5-B979-1B3C7A2B5EB7}" type="presOf" srcId="{9C8DFBAA-E586-457F-99F7-43FE3136036A}" destId="{6293E8DF-87ED-4E63-862B-AA9B00960E60}" srcOrd="0" destOrd="0" presId="urn:microsoft.com/office/officeart/2005/8/layout/radial2"/>
    <dgm:cxn modelId="{C0181EE5-7D93-480C-BE31-721FF00CC7A9}" srcId="{ACD9D64D-BB83-4959-BDEA-93483A7D8534}" destId="{C01D7594-E05E-45E6-AD57-EA8748688D5E}" srcOrd="0" destOrd="0" parTransId="{4704AC61-EE74-46B6-A0F9-636FA939266A}" sibTransId="{EDD8F5F2-2A10-4FD2-B9D1-1B2D86E1EA44}"/>
    <dgm:cxn modelId="{0404A976-B2F9-42B6-B4B2-1D7CA401944A}" type="presOf" srcId="{4721A809-3DFC-49FD-9E34-B3C89A12BAE5}" destId="{EFA1A05E-CD95-4189-AD60-BF7F2C211C4B}" srcOrd="0" destOrd="0" presId="urn:microsoft.com/office/officeart/2005/8/layout/radial2"/>
    <dgm:cxn modelId="{381CDE5C-3DA1-4DA0-A8F2-D2AAE188CDDE}" type="presOf" srcId="{0B3014C2-7B63-4720-AE53-C61897C5FDEF}" destId="{210F1D98-5732-443A-AA7F-73F57DAEFB5F}" srcOrd="0" destOrd="0" presId="urn:microsoft.com/office/officeart/2005/8/layout/radial2"/>
    <dgm:cxn modelId="{22E1F6E2-B471-41A8-958E-3A2FDE6130F1}" srcId="{4721A809-3DFC-49FD-9E34-B3C89A12BAE5}" destId="{0880606C-7E46-4EC7-B746-E55813BB714F}" srcOrd="0" destOrd="0" parTransId="{9C8DFBAA-E586-457F-99F7-43FE3136036A}" sibTransId="{46A13026-80B2-49C2-937F-9ABBD4ED8556}"/>
    <dgm:cxn modelId="{00AF75D9-C3B0-4DDB-B0B0-7D10A87368AA}" srcId="{0880606C-7E46-4EC7-B746-E55813BB714F}" destId="{FFD20898-9248-4BFA-A273-FBD28F7A90ED}" srcOrd="0" destOrd="0" parTransId="{E88813B8-250E-454D-B9EA-9DAD614843D0}" sibTransId="{F1FA2FA2-42EE-44A1-93DC-3BDA54BDFCCB}"/>
    <dgm:cxn modelId="{1E29F372-C4D2-417D-89E5-9E54749546F5}" type="presOf" srcId="{6496A9DF-45EE-4A4F-B18A-10B40999CBFE}" destId="{ADD7877B-3B78-468F-A095-04185A3ADAE4}" srcOrd="0" destOrd="0" presId="urn:microsoft.com/office/officeart/2005/8/layout/radial2"/>
    <dgm:cxn modelId="{5AD47345-F6D6-432A-8817-D11BB31325BA}" srcId="{6496A9DF-45EE-4A4F-B18A-10B40999CBFE}" destId="{21EA12CE-13EF-4CA7-AF4E-23269EA901D0}" srcOrd="0" destOrd="0" parTransId="{A9E46090-9AA4-430D-8A25-DBD10B5B106E}" sibTransId="{8F7DA691-FEDA-4C58-B587-E10273B1B416}"/>
    <dgm:cxn modelId="{2DA57163-9AF0-4435-83D6-16CEA2149DCD}" type="presOf" srcId="{21EA12CE-13EF-4CA7-AF4E-23269EA901D0}" destId="{0CF5AD78-4944-44C7-B2A0-3CB3E72056BF}" srcOrd="0" destOrd="0" presId="urn:microsoft.com/office/officeart/2005/8/layout/radial2"/>
    <dgm:cxn modelId="{3E5D7EAF-CF5A-4803-A96D-D965E18F4ECE}" type="presParOf" srcId="{EFA1A05E-CD95-4189-AD60-BF7F2C211C4B}" destId="{BDFF5211-751A-4F51-8F2C-258EE78B9E05}" srcOrd="0" destOrd="0" presId="urn:microsoft.com/office/officeart/2005/8/layout/radial2"/>
    <dgm:cxn modelId="{E3A5E1F3-2F0E-46AE-B65C-33415323C8C5}" type="presParOf" srcId="{BDFF5211-751A-4F51-8F2C-258EE78B9E05}" destId="{0AFD23B7-6D6C-43B4-B633-EC7D6AC5E1EF}" srcOrd="0" destOrd="0" presId="urn:microsoft.com/office/officeart/2005/8/layout/radial2"/>
    <dgm:cxn modelId="{5791725D-6D63-47B1-80DB-AA7455CF1A05}" type="presParOf" srcId="{0AFD23B7-6D6C-43B4-B633-EC7D6AC5E1EF}" destId="{C5AC9D04-13A5-4B5D-9B06-B27AE6A5BC04}" srcOrd="0" destOrd="0" presId="urn:microsoft.com/office/officeart/2005/8/layout/radial2"/>
    <dgm:cxn modelId="{8BD8714B-8A7A-4419-BABA-5AF120694379}" type="presParOf" srcId="{0AFD23B7-6D6C-43B4-B633-EC7D6AC5E1EF}" destId="{3FA95C1F-8BE9-4553-90C7-E67E376C53C1}" srcOrd="1" destOrd="0" presId="urn:microsoft.com/office/officeart/2005/8/layout/radial2"/>
    <dgm:cxn modelId="{2CF9D1B7-C72E-4254-86BA-FCA04488B868}" type="presParOf" srcId="{BDFF5211-751A-4F51-8F2C-258EE78B9E05}" destId="{6293E8DF-87ED-4E63-862B-AA9B00960E60}" srcOrd="1" destOrd="0" presId="urn:microsoft.com/office/officeart/2005/8/layout/radial2"/>
    <dgm:cxn modelId="{26BF4FE1-86C4-4B83-8143-387677107969}" type="presParOf" srcId="{BDFF5211-751A-4F51-8F2C-258EE78B9E05}" destId="{A848EFE4-3A71-4065-A1F6-16BECF3C0F18}" srcOrd="2" destOrd="0" presId="urn:microsoft.com/office/officeart/2005/8/layout/radial2"/>
    <dgm:cxn modelId="{565DD2E0-3EEC-4815-95AD-A65304F58CEB}" type="presParOf" srcId="{A848EFE4-3A71-4065-A1F6-16BECF3C0F18}" destId="{95EBC834-C45C-4896-BDEC-50A096356C88}" srcOrd="0" destOrd="0" presId="urn:microsoft.com/office/officeart/2005/8/layout/radial2"/>
    <dgm:cxn modelId="{3F8BEE2D-8CFF-415A-AE6F-863D607C6FBC}" type="presParOf" srcId="{A848EFE4-3A71-4065-A1F6-16BECF3C0F18}" destId="{8AC72017-4015-4E9E-A22A-61EA6BC45859}" srcOrd="1" destOrd="0" presId="urn:microsoft.com/office/officeart/2005/8/layout/radial2"/>
    <dgm:cxn modelId="{3BB84A8C-F227-46B5-A123-4909F8F09229}" type="presParOf" srcId="{BDFF5211-751A-4F51-8F2C-258EE78B9E05}" destId="{7569BF4A-BC35-4441-BDAA-F4D2A39E6590}" srcOrd="3" destOrd="0" presId="urn:microsoft.com/office/officeart/2005/8/layout/radial2"/>
    <dgm:cxn modelId="{51907003-4E9E-484E-B377-40D0C791C434}" type="presParOf" srcId="{BDFF5211-751A-4F51-8F2C-258EE78B9E05}" destId="{DB2EF7E9-B60B-438C-BE96-641CAB2056AD}" srcOrd="4" destOrd="0" presId="urn:microsoft.com/office/officeart/2005/8/layout/radial2"/>
    <dgm:cxn modelId="{7051EF65-B99C-4B53-83E3-09451A7242D8}" type="presParOf" srcId="{DB2EF7E9-B60B-438C-BE96-641CAB2056AD}" destId="{ADD7877B-3B78-468F-A095-04185A3ADAE4}" srcOrd="0" destOrd="0" presId="urn:microsoft.com/office/officeart/2005/8/layout/radial2"/>
    <dgm:cxn modelId="{880E4F9D-D665-4E1E-B567-C216AB0B4239}" type="presParOf" srcId="{DB2EF7E9-B60B-438C-BE96-641CAB2056AD}" destId="{0CF5AD78-4944-44C7-B2A0-3CB3E72056BF}" srcOrd="1" destOrd="0" presId="urn:microsoft.com/office/officeart/2005/8/layout/radial2"/>
    <dgm:cxn modelId="{66CF4A82-CC68-4479-8AD5-51315E06F1F7}" type="presParOf" srcId="{BDFF5211-751A-4F51-8F2C-258EE78B9E05}" destId="{210F1D98-5732-443A-AA7F-73F57DAEFB5F}" srcOrd="5" destOrd="0" presId="urn:microsoft.com/office/officeart/2005/8/layout/radial2"/>
    <dgm:cxn modelId="{E97AAD4A-7062-4834-85CD-9D3E6591F764}" type="presParOf" srcId="{BDFF5211-751A-4F51-8F2C-258EE78B9E05}" destId="{83BD537D-F467-4692-83E0-3816F69E8786}" srcOrd="6" destOrd="0" presId="urn:microsoft.com/office/officeart/2005/8/layout/radial2"/>
    <dgm:cxn modelId="{61D74C41-544E-460C-B036-BE3E814866BB}" type="presParOf" srcId="{83BD537D-F467-4692-83E0-3816F69E8786}" destId="{F7090B6C-957C-4BC9-B472-998B3FCECBDD}" srcOrd="0" destOrd="0" presId="urn:microsoft.com/office/officeart/2005/8/layout/radial2"/>
    <dgm:cxn modelId="{F39382A4-348A-4690-9B11-91D321E8F2E9}" type="presParOf" srcId="{83BD537D-F467-4692-83E0-3816F69E8786}" destId="{7326FB0C-4118-43BF-A79B-0B5E54089900}"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252E1-2484-4030-9182-CC58902D12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31253DAC-DB1D-4341-BFB0-0EE45FA829D7}">
      <dgm:prSet phldrT="[Κείμενο]" custT="1"/>
      <dgm:spPr>
        <a:solidFill>
          <a:schemeClr val="bg2">
            <a:lumMod val="40000"/>
            <a:lumOff val="60000"/>
          </a:schemeClr>
        </a:solidFill>
      </dgm:spPr>
      <dgm:t>
        <a:bodyPr/>
        <a:lstStyle/>
        <a:p>
          <a:r>
            <a:rPr lang="el-GR" sz="2400" dirty="0" smtClean="0"/>
            <a:t>Σχολική εκπαίδευση</a:t>
          </a:r>
          <a:endParaRPr lang="el-GR" sz="2400" dirty="0"/>
        </a:p>
      </dgm:t>
    </dgm:pt>
    <dgm:pt modelId="{4AFFDEF4-9E58-45DA-8A38-30F5CEAA3C46}" type="parTrans" cxnId="{826D35A0-FCD2-4575-815B-C3D90DB16642}">
      <dgm:prSet/>
      <dgm:spPr/>
      <dgm:t>
        <a:bodyPr/>
        <a:lstStyle/>
        <a:p>
          <a:endParaRPr lang="el-GR"/>
        </a:p>
      </dgm:t>
    </dgm:pt>
    <dgm:pt modelId="{4BBCB79A-7102-4BE1-8D0F-26B8903E9E1D}" type="sibTrans" cxnId="{826D35A0-FCD2-4575-815B-C3D90DB16642}">
      <dgm:prSet/>
      <dgm:spPr/>
      <dgm:t>
        <a:bodyPr/>
        <a:lstStyle/>
        <a:p>
          <a:endParaRPr lang="el-GR"/>
        </a:p>
      </dgm:t>
    </dgm:pt>
    <dgm:pt modelId="{27B1FDAA-3A60-40C5-BA30-C3E8B776506D}">
      <dgm:prSet phldrT="[Κείμενο]" custT="1"/>
      <dgm:spPr/>
      <dgm:t>
        <a:bodyPr/>
        <a:lstStyle/>
        <a:p>
          <a:r>
            <a:rPr lang="el-GR" sz="2400" dirty="0" smtClean="0"/>
            <a:t>Το ΙΚΥ  διαχειρίζεται τις αποκεντρωμένες δράσεις ΚΑ1 και ΚΑ2  για τους παρακάτω τομείς: </a:t>
          </a:r>
          <a:endParaRPr lang="el-GR" sz="2400" dirty="0"/>
        </a:p>
      </dgm:t>
    </dgm:pt>
    <dgm:pt modelId="{ADD920D7-2276-4447-9EA5-435F717C1B20}" type="parTrans" cxnId="{36884A15-6808-4AFA-B81C-864EC9D1CC99}">
      <dgm:prSet/>
      <dgm:spPr/>
      <dgm:t>
        <a:bodyPr/>
        <a:lstStyle/>
        <a:p>
          <a:endParaRPr lang="el-GR"/>
        </a:p>
      </dgm:t>
    </dgm:pt>
    <dgm:pt modelId="{916018B9-AB84-4B75-9360-D37D9350C461}" type="sibTrans" cxnId="{36884A15-6808-4AFA-B81C-864EC9D1CC99}">
      <dgm:prSet/>
      <dgm:spPr/>
      <dgm:t>
        <a:bodyPr/>
        <a:lstStyle/>
        <a:p>
          <a:endParaRPr lang="el-GR"/>
        </a:p>
      </dgm:t>
    </dgm:pt>
    <dgm:pt modelId="{53929328-B7D1-404D-ADBE-E8D8EF4D7318}">
      <dgm:prSet phldrT="[Κείμενο]" custT="1"/>
      <dgm:spPr>
        <a:solidFill>
          <a:schemeClr val="bg2">
            <a:lumMod val="60000"/>
            <a:lumOff val="40000"/>
          </a:schemeClr>
        </a:solidFill>
      </dgm:spPr>
      <dgm:t>
        <a:bodyPr/>
        <a:lstStyle/>
        <a:p>
          <a:r>
            <a:rPr lang="el-GR" sz="2400" dirty="0" smtClean="0"/>
            <a:t>Εκπαίδευση και κατάρτιση</a:t>
          </a:r>
          <a:endParaRPr lang="el-GR" sz="2400" dirty="0"/>
        </a:p>
      </dgm:t>
    </dgm:pt>
    <dgm:pt modelId="{EB68316C-1EF4-4EF4-9047-311F6F87D804}" type="parTrans" cxnId="{39F90A40-F675-4C09-A8BA-660087EB3D25}">
      <dgm:prSet/>
      <dgm:spPr/>
      <dgm:t>
        <a:bodyPr/>
        <a:lstStyle/>
        <a:p>
          <a:endParaRPr lang="el-GR"/>
        </a:p>
      </dgm:t>
    </dgm:pt>
    <dgm:pt modelId="{CD7D4CC3-B393-416B-B00E-2F351BC7337D}" type="sibTrans" cxnId="{39F90A40-F675-4C09-A8BA-660087EB3D25}">
      <dgm:prSet/>
      <dgm:spPr/>
      <dgm:t>
        <a:bodyPr/>
        <a:lstStyle/>
        <a:p>
          <a:endParaRPr lang="el-GR"/>
        </a:p>
      </dgm:t>
    </dgm:pt>
    <dgm:pt modelId="{B5533203-49DC-4B13-BBE6-8E084C20E1C7}">
      <dgm:prSet phldrT="[Κείμενο]" custT="1"/>
      <dgm:spPr>
        <a:solidFill>
          <a:schemeClr val="accent2">
            <a:lumMod val="75000"/>
          </a:schemeClr>
        </a:solidFill>
      </dgm:spPr>
      <dgm:t>
        <a:bodyPr/>
        <a:lstStyle/>
        <a:p>
          <a:r>
            <a:rPr lang="el-GR" sz="2400" dirty="0" smtClean="0"/>
            <a:t>Δράση </a:t>
          </a:r>
          <a:r>
            <a:rPr lang="en-US" sz="2400" dirty="0" smtClean="0"/>
            <a:t>Jean Monnet</a:t>
          </a:r>
          <a:endParaRPr lang="el-GR" sz="2400" dirty="0"/>
        </a:p>
      </dgm:t>
    </dgm:pt>
    <dgm:pt modelId="{EAECC5C9-24A9-4FC1-8580-847E419605C7}" type="parTrans" cxnId="{AC828FC1-C2F3-433E-A642-C06F450B49F9}">
      <dgm:prSet/>
      <dgm:spPr/>
      <dgm:t>
        <a:bodyPr/>
        <a:lstStyle/>
        <a:p>
          <a:endParaRPr lang="el-GR"/>
        </a:p>
      </dgm:t>
    </dgm:pt>
    <dgm:pt modelId="{1758FD7B-818C-4B84-AB2D-572C46095692}" type="sibTrans" cxnId="{AC828FC1-C2F3-433E-A642-C06F450B49F9}">
      <dgm:prSet/>
      <dgm:spPr/>
      <dgm:t>
        <a:bodyPr/>
        <a:lstStyle/>
        <a:p>
          <a:endParaRPr lang="el-GR"/>
        </a:p>
      </dgm:t>
    </dgm:pt>
    <dgm:pt modelId="{E92614A5-11C0-41B0-A5EF-45868C1D1E54}">
      <dgm:prSet phldrT="[Κείμενο]" custT="1"/>
      <dgm:spPr>
        <a:solidFill>
          <a:schemeClr val="accent3">
            <a:lumMod val="50000"/>
          </a:schemeClr>
        </a:solidFill>
      </dgm:spPr>
      <dgm:t>
        <a:bodyPr/>
        <a:lstStyle/>
        <a:p>
          <a:r>
            <a:rPr lang="el-GR" sz="2400" dirty="0" smtClean="0"/>
            <a:t>Αθλητισμός</a:t>
          </a:r>
          <a:endParaRPr lang="el-GR" sz="2400" dirty="0"/>
        </a:p>
      </dgm:t>
    </dgm:pt>
    <dgm:pt modelId="{676CF658-A160-4854-9DAC-A18807A0BEE4}" type="parTrans" cxnId="{3FC5CD77-BB06-4CA1-8871-B3F20DE15D04}">
      <dgm:prSet/>
      <dgm:spPr/>
      <dgm:t>
        <a:bodyPr/>
        <a:lstStyle/>
        <a:p>
          <a:endParaRPr lang="el-GR"/>
        </a:p>
      </dgm:t>
    </dgm:pt>
    <dgm:pt modelId="{0608F12E-1212-4FCB-9575-3598A7259E0E}" type="sibTrans" cxnId="{3FC5CD77-BB06-4CA1-8871-B3F20DE15D04}">
      <dgm:prSet/>
      <dgm:spPr/>
      <dgm:t>
        <a:bodyPr/>
        <a:lstStyle/>
        <a:p>
          <a:endParaRPr lang="el-GR"/>
        </a:p>
      </dgm:t>
    </dgm:pt>
    <dgm:pt modelId="{78D1DB1F-F846-4EB7-ADF4-E374006C7AE9}" type="pres">
      <dgm:prSet presAssocID="{CFB252E1-2484-4030-9182-CC58902D1269}" presName="linear" presStyleCnt="0">
        <dgm:presLayoutVars>
          <dgm:animLvl val="lvl"/>
          <dgm:resizeHandles val="exact"/>
        </dgm:presLayoutVars>
      </dgm:prSet>
      <dgm:spPr/>
      <dgm:t>
        <a:bodyPr/>
        <a:lstStyle/>
        <a:p>
          <a:endParaRPr lang="el-GR"/>
        </a:p>
      </dgm:t>
    </dgm:pt>
    <dgm:pt modelId="{309D0A14-1D6B-4800-9779-67BEA8B28EAD}" type="pres">
      <dgm:prSet presAssocID="{31253DAC-DB1D-4341-BFB0-0EE45FA829D7}" presName="parentText" presStyleLbl="node1" presStyleIdx="0" presStyleCnt="4" custLinFactNeighborX="133" custLinFactNeighborY="99270">
        <dgm:presLayoutVars>
          <dgm:chMax val="0"/>
          <dgm:bulletEnabled val="1"/>
        </dgm:presLayoutVars>
      </dgm:prSet>
      <dgm:spPr/>
      <dgm:t>
        <a:bodyPr/>
        <a:lstStyle/>
        <a:p>
          <a:endParaRPr lang="el-GR"/>
        </a:p>
      </dgm:t>
    </dgm:pt>
    <dgm:pt modelId="{48CEB5CE-059F-46AF-9C38-AE45F496B716}" type="pres">
      <dgm:prSet presAssocID="{31253DAC-DB1D-4341-BFB0-0EE45FA829D7}" presName="childText" presStyleLbl="revTx" presStyleIdx="0" presStyleCnt="1" custLinFactY="-32999" custLinFactNeighborX="133" custLinFactNeighborY="-100000">
        <dgm:presLayoutVars>
          <dgm:bulletEnabled val="1"/>
        </dgm:presLayoutVars>
      </dgm:prSet>
      <dgm:spPr/>
      <dgm:t>
        <a:bodyPr/>
        <a:lstStyle/>
        <a:p>
          <a:endParaRPr lang="el-GR"/>
        </a:p>
      </dgm:t>
    </dgm:pt>
    <dgm:pt modelId="{9D11A7DF-B2C9-408F-9E6B-5595A1B13592}" type="pres">
      <dgm:prSet presAssocID="{53929328-B7D1-404D-ADBE-E8D8EF4D7318}" presName="parentText" presStyleLbl="node1" presStyleIdx="1" presStyleCnt="4" custLinFactNeighborX="133" custLinFactNeighborY="72833">
        <dgm:presLayoutVars>
          <dgm:chMax val="0"/>
          <dgm:bulletEnabled val="1"/>
        </dgm:presLayoutVars>
      </dgm:prSet>
      <dgm:spPr/>
      <dgm:t>
        <a:bodyPr/>
        <a:lstStyle/>
        <a:p>
          <a:endParaRPr lang="el-GR"/>
        </a:p>
      </dgm:t>
    </dgm:pt>
    <dgm:pt modelId="{892EB53A-9E80-4132-85BA-2A00EC6088A6}" type="pres">
      <dgm:prSet presAssocID="{CD7D4CC3-B393-416B-B00E-2F351BC7337D}" presName="spacer" presStyleCnt="0"/>
      <dgm:spPr/>
    </dgm:pt>
    <dgm:pt modelId="{463C7AEB-8792-4C97-905A-E0D6D7D48A1F}" type="pres">
      <dgm:prSet presAssocID="{B5533203-49DC-4B13-BBE6-8E084C20E1C7}" presName="parentText" presStyleLbl="node1" presStyleIdx="2" presStyleCnt="4" custLinFactNeighborX="133" custLinFactNeighborY="72833">
        <dgm:presLayoutVars>
          <dgm:chMax val="0"/>
          <dgm:bulletEnabled val="1"/>
        </dgm:presLayoutVars>
      </dgm:prSet>
      <dgm:spPr/>
      <dgm:t>
        <a:bodyPr/>
        <a:lstStyle/>
        <a:p>
          <a:endParaRPr lang="el-GR"/>
        </a:p>
      </dgm:t>
    </dgm:pt>
    <dgm:pt modelId="{217839E3-BF39-4510-847A-90AFD6714A1F}" type="pres">
      <dgm:prSet presAssocID="{1758FD7B-818C-4B84-AB2D-572C46095692}" presName="spacer" presStyleCnt="0"/>
      <dgm:spPr/>
    </dgm:pt>
    <dgm:pt modelId="{2E43A214-9D93-484E-88E8-CC34550CFF71}" type="pres">
      <dgm:prSet presAssocID="{E92614A5-11C0-41B0-A5EF-45868C1D1E54}" presName="parentText" presStyleLbl="node1" presStyleIdx="3" presStyleCnt="4" custLinFactNeighborX="-2570" custLinFactNeighborY="-1433">
        <dgm:presLayoutVars>
          <dgm:chMax val="0"/>
          <dgm:bulletEnabled val="1"/>
        </dgm:presLayoutVars>
      </dgm:prSet>
      <dgm:spPr/>
      <dgm:t>
        <a:bodyPr/>
        <a:lstStyle/>
        <a:p>
          <a:endParaRPr lang="el-GR"/>
        </a:p>
      </dgm:t>
    </dgm:pt>
  </dgm:ptLst>
  <dgm:cxnLst>
    <dgm:cxn modelId="{1F7C648C-5FA3-4E2C-A96F-39641229D88A}" type="presOf" srcId="{31253DAC-DB1D-4341-BFB0-0EE45FA829D7}" destId="{309D0A14-1D6B-4800-9779-67BEA8B28EAD}" srcOrd="0" destOrd="0" presId="urn:microsoft.com/office/officeart/2005/8/layout/vList2"/>
    <dgm:cxn modelId="{85A184C8-E416-4B30-AE6D-74B3E4DAF9AD}" type="presOf" srcId="{E92614A5-11C0-41B0-A5EF-45868C1D1E54}" destId="{2E43A214-9D93-484E-88E8-CC34550CFF71}" srcOrd="0" destOrd="0" presId="urn:microsoft.com/office/officeart/2005/8/layout/vList2"/>
    <dgm:cxn modelId="{4F6D4556-0A4F-49DA-B21F-EA496FF1E13A}" type="presOf" srcId="{53929328-B7D1-404D-ADBE-E8D8EF4D7318}" destId="{9D11A7DF-B2C9-408F-9E6B-5595A1B13592}" srcOrd="0" destOrd="0" presId="urn:microsoft.com/office/officeart/2005/8/layout/vList2"/>
    <dgm:cxn modelId="{826D35A0-FCD2-4575-815B-C3D90DB16642}" srcId="{CFB252E1-2484-4030-9182-CC58902D1269}" destId="{31253DAC-DB1D-4341-BFB0-0EE45FA829D7}" srcOrd="0" destOrd="0" parTransId="{4AFFDEF4-9E58-45DA-8A38-30F5CEAA3C46}" sibTransId="{4BBCB79A-7102-4BE1-8D0F-26B8903E9E1D}"/>
    <dgm:cxn modelId="{36884A15-6808-4AFA-B81C-864EC9D1CC99}" srcId="{31253DAC-DB1D-4341-BFB0-0EE45FA829D7}" destId="{27B1FDAA-3A60-40C5-BA30-C3E8B776506D}" srcOrd="0" destOrd="0" parTransId="{ADD920D7-2276-4447-9EA5-435F717C1B20}" sibTransId="{916018B9-AB84-4B75-9360-D37D9350C461}"/>
    <dgm:cxn modelId="{0012A7AA-F439-4DC4-919A-4296CF67CBDF}" type="presOf" srcId="{CFB252E1-2484-4030-9182-CC58902D1269}" destId="{78D1DB1F-F846-4EB7-ADF4-E374006C7AE9}" srcOrd="0" destOrd="0" presId="urn:microsoft.com/office/officeart/2005/8/layout/vList2"/>
    <dgm:cxn modelId="{39F90A40-F675-4C09-A8BA-660087EB3D25}" srcId="{CFB252E1-2484-4030-9182-CC58902D1269}" destId="{53929328-B7D1-404D-ADBE-E8D8EF4D7318}" srcOrd="1" destOrd="0" parTransId="{EB68316C-1EF4-4EF4-9047-311F6F87D804}" sibTransId="{CD7D4CC3-B393-416B-B00E-2F351BC7337D}"/>
    <dgm:cxn modelId="{C0A4725D-0254-4542-B787-D439B812C692}" type="presOf" srcId="{B5533203-49DC-4B13-BBE6-8E084C20E1C7}" destId="{463C7AEB-8792-4C97-905A-E0D6D7D48A1F}" srcOrd="0" destOrd="0" presId="urn:microsoft.com/office/officeart/2005/8/layout/vList2"/>
    <dgm:cxn modelId="{F41FD339-B2D1-4D0C-8732-697D2B6D0C0E}" type="presOf" srcId="{27B1FDAA-3A60-40C5-BA30-C3E8B776506D}" destId="{48CEB5CE-059F-46AF-9C38-AE45F496B716}" srcOrd="0" destOrd="0" presId="urn:microsoft.com/office/officeart/2005/8/layout/vList2"/>
    <dgm:cxn modelId="{AC828FC1-C2F3-433E-A642-C06F450B49F9}" srcId="{CFB252E1-2484-4030-9182-CC58902D1269}" destId="{B5533203-49DC-4B13-BBE6-8E084C20E1C7}" srcOrd="2" destOrd="0" parTransId="{EAECC5C9-24A9-4FC1-8580-847E419605C7}" sibTransId="{1758FD7B-818C-4B84-AB2D-572C46095692}"/>
    <dgm:cxn modelId="{3FC5CD77-BB06-4CA1-8871-B3F20DE15D04}" srcId="{CFB252E1-2484-4030-9182-CC58902D1269}" destId="{E92614A5-11C0-41B0-A5EF-45868C1D1E54}" srcOrd="3" destOrd="0" parTransId="{676CF658-A160-4854-9DAC-A18807A0BEE4}" sibTransId="{0608F12E-1212-4FCB-9575-3598A7259E0E}"/>
    <dgm:cxn modelId="{5FFF5914-7522-4B91-A8A9-05D4CA0CB432}" type="presParOf" srcId="{78D1DB1F-F846-4EB7-ADF4-E374006C7AE9}" destId="{309D0A14-1D6B-4800-9779-67BEA8B28EAD}" srcOrd="0" destOrd="0" presId="urn:microsoft.com/office/officeart/2005/8/layout/vList2"/>
    <dgm:cxn modelId="{9739B17D-55E8-4D42-91B2-5A653B68C378}" type="presParOf" srcId="{78D1DB1F-F846-4EB7-ADF4-E374006C7AE9}" destId="{48CEB5CE-059F-46AF-9C38-AE45F496B716}" srcOrd="1" destOrd="0" presId="urn:microsoft.com/office/officeart/2005/8/layout/vList2"/>
    <dgm:cxn modelId="{64001666-988B-4F39-92AE-DB4EF59C7089}" type="presParOf" srcId="{78D1DB1F-F846-4EB7-ADF4-E374006C7AE9}" destId="{9D11A7DF-B2C9-408F-9E6B-5595A1B13592}" srcOrd="2" destOrd="0" presId="urn:microsoft.com/office/officeart/2005/8/layout/vList2"/>
    <dgm:cxn modelId="{CE7E1335-CF5C-468E-8DE2-1CD2B622EDD5}" type="presParOf" srcId="{78D1DB1F-F846-4EB7-ADF4-E374006C7AE9}" destId="{892EB53A-9E80-4132-85BA-2A00EC6088A6}" srcOrd="3" destOrd="0" presId="urn:microsoft.com/office/officeart/2005/8/layout/vList2"/>
    <dgm:cxn modelId="{15AEEF6D-77F9-49CE-B4D1-EF6FACD25273}" type="presParOf" srcId="{78D1DB1F-F846-4EB7-ADF4-E374006C7AE9}" destId="{463C7AEB-8792-4C97-905A-E0D6D7D48A1F}" srcOrd="4" destOrd="0" presId="urn:microsoft.com/office/officeart/2005/8/layout/vList2"/>
    <dgm:cxn modelId="{E3D7C408-50A9-48BE-B046-1D070B616EB2}" type="presParOf" srcId="{78D1DB1F-F846-4EB7-ADF4-E374006C7AE9}" destId="{217839E3-BF39-4510-847A-90AFD6714A1F}" srcOrd="5" destOrd="0" presId="urn:microsoft.com/office/officeart/2005/8/layout/vList2"/>
    <dgm:cxn modelId="{C8522F54-6496-4056-8CBA-089B95613323}" type="presParOf" srcId="{78D1DB1F-F846-4EB7-ADF4-E374006C7AE9}" destId="{2E43A214-9D93-484E-88E8-CC34550CFF7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4919FA-A1E0-4809-BE72-15628CA4A2FB}"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l-GR"/>
        </a:p>
      </dgm:t>
    </dgm:pt>
    <dgm:pt modelId="{2A75752F-58DF-46A2-9F3F-DE7904B41A10}">
      <dgm:prSet phldrT="[Κείμενο]" custT="1"/>
      <dgm:spPr>
        <a:solidFill>
          <a:srgbClr val="0070C0"/>
        </a:solidFill>
      </dgm:spPr>
      <dgm:t>
        <a:bodyPr/>
        <a:lstStyle/>
        <a:p>
          <a:r>
            <a:rPr lang="el-GR" sz="2000" b="1" dirty="0" smtClean="0"/>
            <a:t>ΚΑ1: Μαθησιακή Κινητικότητα Προσωπικού σχολικής εκπαίδευσης</a:t>
          </a:r>
          <a:endParaRPr lang="el-GR" sz="2000" b="1" dirty="0"/>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1A118AED-9660-47D0-81AE-033F07BA30BA}" type="parTrans" cxnId="{BDA8B0FC-97F9-48E0-93D3-6BB2586EBE45}">
      <dgm:prSet/>
      <dgm:spPr/>
      <dgm:t>
        <a:bodyPr/>
        <a:lstStyle/>
        <a:p>
          <a:endParaRPr lang="el-GR"/>
        </a:p>
      </dgm:t>
    </dgm:pt>
    <dgm:pt modelId="{061E7B61-092E-41D4-90CB-954658D41555}" type="sibTrans" cxnId="{BDA8B0FC-97F9-48E0-93D3-6BB2586EBE45}">
      <dgm:prSet/>
      <dgm:spPr/>
      <dgm:t>
        <a:bodyPr/>
        <a:lstStyle/>
        <a:p>
          <a:endParaRPr lang="el-GR"/>
        </a:p>
      </dgm:t>
    </dgm:pt>
    <dgm:pt modelId="{2DE0270C-B6B4-45D9-AEC3-5EC6448DE255}">
      <dgm:prSet custT="1"/>
      <dgm:spPr/>
      <dgm:t>
        <a:bodyPr/>
        <a:lstStyle/>
        <a:p>
          <a:r>
            <a:rPr lang="el-GR" sz="1800" dirty="0" smtClean="0"/>
            <a:t>Προσφέρει την ευκαιρία σε στελέχη σχολικών μονάδων (δημόσια  ή ιδιωτικά) να βιώσουν μια μαθησιακή εμπειρία σε μια άλλη χώρα, ώστε να βελτιώσουν τις γνώσεις, τις δεξιότητες  (γλωσσικές , κ. α) και τις ικανότητές τους  και να έρθουν σε επαφή με μια νέα κουλτούρα και πολιτισμό και να αναπτύξουν το αίσθημα της ευρωπαϊκής ταυτότητας. </a:t>
          </a:r>
        </a:p>
      </dgm:t>
    </dgm:pt>
    <dgm:pt modelId="{64251D4C-967F-458D-8C74-8CDD805AD18A}" type="parTrans" cxnId="{7987D814-B720-435F-B76D-77ADEAAEDA52}">
      <dgm:prSet/>
      <dgm:spPr/>
      <dgm:t>
        <a:bodyPr/>
        <a:lstStyle/>
        <a:p>
          <a:endParaRPr lang="el-GR"/>
        </a:p>
      </dgm:t>
    </dgm:pt>
    <dgm:pt modelId="{87BDED3E-CF46-4CA2-912B-F70F830E421F}" type="sibTrans" cxnId="{7987D814-B720-435F-B76D-77ADEAAEDA52}">
      <dgm:prSet/>
      <dgm:spPr>
        <a:solidFill>
          <a:srgbClr val="00B0F0"/>
        </a:solidFill>
      </dgm:spPr>
      <dgm:t>
        <a:bodyPr/>
        <a:lstStyle/>
        <a:p>
          <a:endParaRPr lang="el-GR"/>
        </a:p>
      </dgm:t>
    </dgm:pt>
    <dgm:pt modelId="{FF7FFFBE-9992-430C-9C3D-CAD034A93EA4}">
      <dgm:prSet custT="1"/>
      <dgm:spPr/>
      <dgm:t>
        <a:bodyPr/>
        <a:lstStyle/>
        <a:p>
          <a:r>
            <a:rPr lang="el-GR" sz="1800" b="1" dirty="0" smtClean="0"/>
            <a:t>Επιδρά στη διασφάλιση και μεγιστοποίηση των δραστηριοτήτων της επαγγελματικής εξέλιξης όλων των μελών του προσωπικού των σχολικών μονάδων.</a:t>
          </a:r>
        </a:p>
        <a:p>
          <a:r>
            <a:rPr lang="el-GR" sz="1800" dirty="0" smtClean="0"/>
            <a:t> Τα σχολεία πρέπει να εξασφαλίζουν την επαρκή διάδοση των αποτελεσμάτων των παραπάνω δράσεων και την ενσωμάτωση των ικανοτήτων που αποκτά το προσωπικό τους στη διδακτική πρακτική του σχολείου μετά το  πέρας της κινητικότητας.</a:t>
          </a:r>
        </a:p>
      </dgm:t>
    </dgm:pt>
    <dgm:pt modelId="{F9AA4F68-DAF4-494E-8CD2-6A516F943EDA}" type="parTrans" cxnId="{2A49E3E9-FB10-43E7-B8A9-3DB8EE2E242F}">
      <dgm:prSet/>
      <dgm:spPr/>
      <dgm:t>
        <a:bodyPr/>
        <a:lstStyle/>
        <a:p>
          <a:endParaRPr lang="el-GR"/>
        </a:p>
      </dgm:t>
    </dgm:pt>
    <dgm:pt modelId="{240B9884-54B4-4FD4-98CA-94C97D3FD9B2}" type="sibTrans" cxnId="{2A49E3E9-FB10-43E7-B8A9-3DB8EE2E242F}">
      <dgm:prSet/>
      <dgm:spPr/>
      <dgm:t>
        <a:bodyPr/>
        <a:lstStyle/>
        <a:p>
          <a:endParaRPr lang="el-GR"/>
        </a:p>
      </dgm:t>
    </dgm:pt>
    <dgm:pt modelId="{2ACD007D-21BD-4170-8562-0CBC3437AD8C}" type="pres">
      <dgm:prSet presAssocID="{A84919FA-A1E0-4809-BE72-15628CA4A2FB}" presName="diagram" presStyleCnt="0">
        <dgm:presLayoutVars>
          <dgm:dir/>
          <dgm:resizeHandles val="exact"/>
        </dgm:presLayoutVars>
      </dgm:prSet>
      <dgm:spPr/>
      <dgm:t>
        <a:bodyPr/>
        <a:lstStyle/>
        <a:p>
          <a:endParaRPr lang="el-GR"/>
        </a:p>
      </dgm:t>
    </dgm:pt>
    <dgm:pt modelId="{8F206574-7481-422B-AFFB-F88E32566F52}" type="pres">
      <dgm:prSet presAssocID="{2A75752F-58DF-46A2-9F3F-DE7904B41A10}" presName="node" presStyleLbl="node1" presStyleIdx="0" presStyleCnt="3" custScaleX="98859" custScaleY="137454" custLinFactNeighborX="-5447" custLinFactNeighborY="22814">
        <dgm:presLayoutVars>
          <dgm:bulletEnabled val="1"/>
        </dgm:presLayoutVars>
      </dgm:prSet>
      <dgm:spPr/>
      <dgm:t>
        <a:bodyPr/>
        <a:lstStyle/>
        <a:p>
          <a:endParaRPr lang="el-GR"/>
        </a:p>
      </dgm:t>
    </dgm:pt>
    <dgm:pt modelId="{5FEF79D8-112B-4048-AE96-FEFFC97C5EEF}" type="pres">
      <dgm:prSet presAssocID="{061E7B61-092E-41D4-90CB-954658D41555}" presName="sibTrans" presStyleLbl="sibTrans2D1" presStyleIdx="0" presStyleCnt="2" custAng="21401807" custScaleX="81481" custScaleY="36811"/>
      <dgm:spPr/>
      <dgm:t>
        <a:bodyPr/>
        <a:lstStyle/>
        <a:p>
          <a:endParaRPr lang="el-GR"/>
        </a:p>
      </dgm:t>
    </dgm:pt>
    <dgm:pt modelId="{E4569F51-E567-4A0A-AD45-AD3160E20C69}" type="pres">
      <dgm:prSet presAssocID="{061E7B61-092E-41D4-90CB-954658D41555}" presName="connectorText" presStyleLbl="sibTrans2D1" presStyleIdx="0" presStyleCnt="2"/>
      <dgm:spPr/>
      <dgm:t>
        <a:bodyPr/>
        <a:lstStyle/>
        <a:p>
          <a:endParaRPr lang="el-GR"/>
        </a:p>
      </dgm:t>
    </dgm:pt>
    <dgm:pt modelId="{57CF90B1-55A9-4322-8B38-56A8FAF044DA}" type="pres">
      <dgm:prSet presAssocID="{2DE0270C-B6B4-45D9-AEC3-5EC6448DE255}" presName="node" presStyleLbl="node1" presStyleIdx="1" presStyleCnt="3" custScaleX="165876" custScaleY="181312" custLinFactNeighborX="13509" custLinFactNeighborY="41218">
        <dgm:presLayoutVars>
          <dgm:bulletEnabled val="1"/>
        </dgm:presLayoutVars>
      </dgm:prSet>
      <dgm:spPr/>
      <dgm:t>
        <a:bodyPr/>
        <a:lstStyle/>
        <a:p>
          <a:endParaRPr lang="el-GR"/>
        </a:p>
      </dgm:t>
    </dgm:pt>
    <dgm:pt modelId="{80FE6496-97DD-4F79-952C-719E03528AFC}" type="pres">
      <dgm:prSet presAssocID="{87BDED3E-CF46-4CA2-912B-F70F830E421F}" presName="sibTrans" presStyleLbl="sibTrans2D1" presStyleIdx="1" presStyleCnt="2" custAng="21361930" custScaleX="254225" custScaleY="41754" custLinFactX="700000" custLinFactNeighborX="785302" custLinFactNeighborY="-16878"/>
      <dgm:spPr/>
      <dgm:t>
        <a:bodyPr/>
        <a:lstStyle/>
        <a:p>
          <a:endParaRPr lang="el-GR"/>
        </a:p>
      </dgm:t>
    </dgm:pt>
    <dgm:pt modelId="{C8E34D8B-0091-4C68-A9DA-6B9A634D8D2A}" type="pres">
      <dgm:prSet presAssocID="{87BDED3E-CF46-4CA2-912B-F70F830E421F}" presName="connectorText" presStyleLbl="sibTrans2D1" presStyleIdx="1" presStyleCnt="2"/>
      <dgm:spPr/>
      <dgm:t>
        <a:bodyPr/>
        <a:lstStyle/>
        <a:p>
          <a:endParaRPr lang="el-GR"/>
        </a:p>
      </dgm:t>
    </dgm:pt>
    <dgm:pt modelId="{C859591C-E3E6-42F6-AFA0-A5C6885212C0}" type="pres">
      <dgm:prSet presAssocID="{FF7FFFBE-9992-430C-9C3D-CAD034A93EA4}" presName="node" presStyleLbl="node1" presStyleIdx="2" presStyleCnt="3" custAng="0" custScaleX="231832" custScaleY="188477" custLinFactNeighborX="48501" custLinFactNeighborY="-5624">
        <dgm:presLayoutVars>
          <dgm:bulletEnabled val="1"/>
        </dgm:presLayoutVars>
      </dgm:prSet>
      <dgm:spPr/>
      <dgm:t>
        <a:bodyPr/>
        <a:lstStyle/>
        <a:p>
          <a:endParaRPr lang="el-GR"/>
        </a:p>
      </dgm:t>
    </dgm:pt>
  </dgm:ptLst>
  <dgm:cxnLst>
    <dgm:cxn modelId="{6E00AB10-633E-443A-BDA2-83272CE53527}" type="presOf" srcId="{FF7FFFBE-9992-430C-9C3D-CAD034A93EA4}" destId="{C859591C-E3E6-42F6-AFA0-A5C6885212C0}" srcOrd="0" destOrd="0" presId="urn:microsoft.com/office/officeart/2005/8/layout/process5"/>
    <dgm:cxn modelId="{4F4F8E17-14A0-49A5-AB2B-26FC6C9F4393}" type="presOf" srcId="{2A75752F-58DF-46A2-9F3F-DE7904B41A10}" destId="{8F206574-7481-422B-AFFB-F88E32566F52}" srcOrd="0" destOrd="0" presId="urn:microsoft.com/office/officeart/2005/8/layout/process5"/>
    <dgm:cxn modelId="{E7D2DD75-F965-41DD-B3FF-4AB818787C21}" type="presOf" srcId="{061E7B61-092E-41D4-90CB-954658D41555}" destId="{5FEF79D8-112B-4048-AE96-FEFFC97C5EEF}" srcOrd="0" destOrd="0" presId="urn:microsoft.com/office/officeart/2005/8/layout/process5"/>
    <dgm:cxn modelId="{D3E44D7F-BD70-4243-A821-04F86F422312}" type="presOf" srcId="{2DE0270C-B6B4-45D9-AEC3-5EC6448DE255}" destId="{57CF90B1-55A9-4322-8B38-56A8FAF044DA}" srcOrd="0" destOrd="0" presId="urn:microsoft.com/office/officeart/2005/8/layout/process5"/>
    <dgm:cxn modelId="{BDA8B0FC-97F9-48E0-93D3-6BB2586EBE45}" srcId="{A84919FA-A1E0-4809-BE72-15628CA4A2FB}" destId="{2A75752F-58DF-46A2-9F3F-DE7904B41A10}" srcOrd="0" destOrd="0" parTransId="{1A118AED-9660-47D0-81AE-033F07BA30BA}" sibTransId="{061E7B61-092E-41D4-90CB-954658D41555}"/>
    <dgm:cxn modelId="{995C5D6F-E2CC-4561-BFF0-8A9C1AECDF6C}" type="presOf" srcId="{87BDED3E-CF46-4CA2-912B-F70F830E421F}" destId="{80FE6496-97DD-4F79-952C-719E03528AFC}" srcOrd="0" destOrd="0" presId="urn:microsoft.com/office/officeart/2005/8/layout/process5"/>
    <dgm:cxn modelId="{2A49E3E9-FB10-43E7-B8A9-3DB8EE2E242F}" srcId="{A84919FA-A1E0-4809-BE72-15628CA4A2FB}" destId="{FF7FFFBE-9992-430C-9C3D-CAD034A93EA4}" srcOrd="2" destOrd="0" parTransId="{F9AA4F68-DAF4-494E-8CD2-6A516F943EDA}" sibTransId="{240B9884-54B4-4FD4-98CA-94C97D3FD9B2}"/>
    <dgm:cxn modelId="{ADE55A1C-427F-4C0F-A152-0C847EA56A50}" type="presOf" srcId="{061E7B61-092E-41D4-90CB-954658D41555}" destId="{E4569F51-E567-4A0A-AD45-AD3160E20C69}" srcOrd="1" destOrd="0" presId="urn:microsoft.com/office/officeart/2005/8/layout/process5"/>
    <dgm:cxn modelId="{251C66D1-87C6-49FC-81BD-B42F86738C46}" type="presOf" srcId="{A84919FA-A1E0-4809-BE72-15628CA4A2FB}" destId="{2ACD007D-21BD-4170-8562-0CBC3437AD8C}" srcOrd="0" destOrd="0" presId="urn:microsoft.com/office/officeart/2005/8/layout/process5"/>
    <dgm:cxn modelId="{8749B0CA-7C59-44BA-B752-9583931290FE}" type="presOf" srcId="{87BDED3E-CF46-4CA2-912B-F70F830E421F}" destId="{C8E34D8B-0091-4C68-A9DA-6B9A634D8D2A}" srcOrd="1" destOrd="0" presId="urn:microsoft.com/office/officeart/2005/8/layout/process5"/>
    <dgm:cxn modelId="{7987D814-B720-435F-B76D-77ADEAAEDA52}" srcId="{A84919FA-A1E0-4809-BE72-15628CA4A2FB}" destId="{2DE0270C-B6B4-45D9-AEC3-5EC6448DE255}" srcOrd="1" destOrd="0" parTransId="{64251D4C-967F-458D-8C74-8CDD805AD18A}" sibTransId="{87BDED3E-CF46-4CA2-912B-F70F830E421F}"/>
    <dgm:cxn modelId="{A172C85D-618D-4A91-8DDC-931F91D6B97E}" type="presParOf" srcId="{2ACD007D-21BD-4170-8562-0CBC3437AD8C}" destId="{8F206574-7481-422B-AFFB-F88E32566F52}" srcOrd="0" destOrd="0" presId="urn:microsoft.com/office/officeart/2005/8/layout/process5"/>
    <dgm:cxn modelId="{28D02BF6-5EA9-48B1-8D8F-353705E8C465}" type="presParOf" srcId="{2ACD007D-21BD-4170-8562-0CBC3437AD8C}" destId="{5FEF79D8-112B-4048-AE96-FEFFC97C5EEF}" srcOrd="1" destOrd="0" presId="urn:microsoft.com/office/officeart/2005/8/layout/process5"/>
    <dgm:cxn modelId="{40A0A838-A937-4407-9455-7548F994F655}" type="presParOf" srcId="{5FEF79D8-112B-4048-AE96-FEFFC97C5EEF}" destId="{E4569F51-E567-4A0A-AD45-AD3160E20C69}" srcOrd="0" destOrd="0" presId="urn:microsoft.com/office/officeart/2005/8/layout/process5"/>
    <dgm:cxn modelId="{09628692-24A6-44D2-A9DA-B13323A6FC55}" type="presParOf" srcId="{2ACD007D-21BD-4170-8562-0CBC3437AD8C}" destId="{57CF90B1-55A9-4322-8B38-56A8FAF044DA}" srcOrd="2" destOrd="0" presId="urn:microsoft.com/office/officeart/2005/8/layout/process5"/>
    <dgm:cxn modelId="{3058B5B4-C6F6-4917-853E-A82FF5C1D8FD}" type="presParOf" srcId="{2ACD007D-21BD-4170-8562-0CBC3437AD8C}" destId="{80FE6496-97DD-4F79-952C-719E03528AFC}" srcOrd="3" destOrd="0" presId="urn:microsoft.com/office/officeart/2005/8/layout/process5"/>
    <dgm:cxn modelId="{291BE368-3453-4065-BF9F-A285BDD9353D}" type="presParOf" srcId="{80FE6496-97DD-4F79-952C-719E03528AFC}" destId="{C8E34D8B-0091-4C68-A9DA-6B9A634D8D2A}" srcOrd="0" destOrd="0" presId="urn:microsoft.com/office/officeart/2005/8/layout/process5"/>
    <dgm:cxn modelId="{08275AF8-6988-4083-8E53-225E5D3B1DA4}" type="presParOf" srcId="{2ACD007D-21BD-4170-8562-0CBC3437AD8C}" destId="{C859591C-E3E6-42F6-AFA0-A5C6885212C0}" srcOrd="4"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4919FA-A1E0-4809-BE72-15628CA4A2FB}"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l-GR"/>
        </a:p>
      </dgm:t>
    </dgm:pt>
    <dgm:pt modelId="{2A75752F-58DF-46A2-9F3F-DE7904B41A10}">
      <dgm:prSet phldrT="[Κείμενο]" custT="1"/>
      <dgm:spPr>
        <a:solidFill>
          <a:schemeClr val="accent3">
            <a:lumMod val="75000"/>
          </a:schemeClr>
        </a:solidFill>
      </dgm:spPr>
      <dgm:t>
        <a:bodyPr/>
        <a:lstStyle/>
        <a:p>
          <a:r>
            <a:rPr lang="el-GR" sz="1800" b="1" dirty="0" smtClean="0">
              <a:solidFill>
                <a:srgbClr val="FFFF00"/>
              </a:solidFill>
            </a:rPr>
            <a:t>Τομέας Σχολικής Εκπαίδευσης</a:t>
          </a:r>
        </a:p>
        <a:p>
          <a:r>
            <a:rPr lang="el-GR" sz="1800" b="1" dirty="0" smtClean="0">
              <a:solidFill>
                <a:srgbClr val="FFFF00"/>
              </a:solidFill>
            </a:rPr>
            <a:t>Δράση ΚΑ2: Συνεργασία για Καινοτομία και Ανταλλαγή Καλών Πρακτικών</a:t>
          </a:r>
          <a:r>
            <a:rPr lang="en-US" sz="1800" b="1" dirty="0" smtClean="0">
              <a:solidFill>
                <a:srgbClr val="FFFF00"/>
              </a:solidFill>
            </a:rPr>
            <a:t> –</a:t>
          </a:r>
          <a:r>
            <a:rPr lang="el-GR" sz="1800" b="1" dirty="0" smtClean="0">
              <a:solidFill>
                <a:srgbClr val="FFFF00"/>
              </a:solidFill>
            </a:rPr>
            <a:t>Στρατηγικές Συμπράξεις</a:t>
          </a:r>
          <a:endParaRPr lang="el-GR" sz="1800" dirty="0" smtClean="0">
            <a:solidFill>
              <a:srgbClr val="FFFF00"/>
            </a:solidFill>
          </a:endParaRPr>
        </a:p>
        <a:p>
          <a:r>
            <a:rPr lang="en-US" sz="1800" b="1" dirty="0" smtClean="0">
              <a:latin typeface="Cambria" panose="02040503050406030204" pitchFamily="18" charset="0"/>
            </a:rPr>
            <a:t>Co-operation for Innovation and Good Practices</a:t>
          </a:r>
          <a:endParaRPr lang="el-GR" sz="1800" dirty="0">
            <a:latin typeface="Cambria" panose="02040503050406030204" pitchFamily="18" charset="0"/>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1A118AED-9660-47D0-81AE-033F07BA30BA}" type="parTrans" cxnId="{BDA8B0FC-97F9-48E0-93D3-6BB2586EBE45}">
      <dgm:prSet/>
      <dgm:spPr/>
      <dgm:t>
        <a:bodyPr/>
        <a:lstStyle/>
        <a:p>
          <a:endParaRPr lang="el-GR"/>
        </a:p>
      </dgm:t>
    </dgm:pt>
    <dgm:pt modelId="{061E7B61-092E-41D4-90CB-954658D41555}" type="sibTrans" cxnId="{BDA8B0FC-97F9-48E0-93D3-6BB2586EBE45}">
      <dgm:prSet/>
      <dgm:spPr/>
      <dgm:t>
        <a:bodyPr/>
        <a:lstStyle/>
        <a:p>
          <a:endParaRPr lang="el-GR"/>
        </a:p>
      </dgm:t>
    </dgm:pt>
    <dgm:pt modelId="{8286EB3C-CA70-4535-BB0B-78542A440392}">
      <dgm:prSet phldrT="[Κείμενο]" custT="1"/>
      <dgm:spPr>
        <a:solidFill>
          <a:schemeClr val="accent3">
            <a:lumMod val="75000"/>
          </a:schemeClr>
        </a:solidFill>
      </dgm:spPr>
      <dgm:t>
        <a:bodyPr/>
        <a:lstStyle/>
        <a:p>
          <a:r>
            <a:rPr lang="el-GR" sz="1800" dirty="0" smtClean="0"/>
            <a:t>Η συγκεκριμένη Βασική Δράση αφορά στην ανάπτυξη και ενίσχυση διακρατικών συνεργασιών μεταξύ  φορέων/οργανισμών  που δραστηριοποιούνται στους τομείς της εκπαίδευσης, της κατάρτισης,  της νεολαίας ή σε άλλον κοινωνικοοικονομικό τομέα.</a:t>
          </a:r>
          <a:endParaRPr lang="el-GR" sz="1800" dirty="0"/>
        </a:p>
      </dgm:t>
    </dgm:pt>
    <dgm:pt modelId="{73CB1257-E3B2-4650-9E43-843E3206C533}" type="parTrans" cxnId="{6F57244B-2AAB-4CB6-82AD-9553F3DB32B4}">
      <dgm:prSet/>
      <dgm:spPr/>
      <dgm:t>
        <a:bodyPr/>
        <a:lstStyle/>
        <a:p>
          <a:endParaRPr lang="el-GR"/>
        </a:p>
      </dgm:t>
    </dgm:pt>
    <dgm:pt modelId="{B7FAD2CF-F66C-4782-BA33-EE7718C91EAC}" type="sibTrans" cxnId="{6F57244B-2AAB-4CB6-82AD-9553F3DB32B4}">
      <dgm:prSet/>
      <dgm:spPr/>
      <dgm:t>
        <a:bodyPr/>
        <a:lstStyle/>
        <a:p>
          <a:endParaRPr lang="el-GR"/>
        </a:p>
      </dgm:t>
    </dgm:pt>
    <dgm:pt modelId="{E149880F-8DD6-4AE5-8A2B-A0E82C1FDB38}">
      <dgm:prSet phldrT="[Κείμενο]" custT="1"/>
      <dgm:spPr>
        <a:solidFill>
          <a:schemeClr val="accent3">
            <a:lumMod val="75000"/>
          </a:schemeClr>
        </a:solidFill>
      </dgm:spPr>
      <dgm:t>
        <a:bodyPr/>
        <a:lstStyle/>
        <a:p>
          <a:r>
            <a:rPr lang="el-GR" sz="1800" dirty="0" smtClean="0"/>
            <a:t>Άμεσος στόχος η αύξηση της ικανότητας διεθνικής συνεργασίας και η παραγωγή ποιοτικών καινοτόμων προϊόντων. </a:t>
          </a:r>
        </a:p>
        <a:p>
          <a:r>
            <a:rPr lang="el-GR" sz="1800" dirty="0" smtClean="0"/>
            <a:t>Έμμεσος στόχος τα αναμενόμενα θετικά αλλά και μακροπρόθεσμα αποτελέσματα για τα άτομα και τους συμμετέχοντες φορείς  αλλά και η βελτίωση των συστημάτων και των πολιτικών για την εκπαίδευση στην Ευρώπη. </a:t>
          </a:r>
          <a:endParaRPr lang="el-GR" sz="1600" dirty="0"/>
        </a:p>
      </dgm:t>
    </dgm:pt>
    <dgm:pt modelId="{21ACFE28-E66F-4544-A1F1-8961D185FB16}" type="parTrans" cxnId="{C4DA8231-ACC1-451E-9CD4-AEDB3391E4F3}">
      <dgm:prSet/>
      <dgm:spPr/>
      <dgm:t>
        <a:bodyPr/>
        <a:lstStyle/>
        <a:p>
          <a:endParaRPr lang="el-GR"/>
        </a:p>
      </dgm:t>
    </dgm:pt>
    <dgm:pt modelId="{D91BA4C4-C63B-46D2-AEA6-5EAE21894108}" type="sibTrans" cxnId="{C4DA8231-ACC1-451E-9CD4-AEDB3391E4F3}">
      <dgm:prSet/>
      <dgm:spPr/>
      <dgm:t>
        <a:bodyPr/>
        <a:lstStyle/>
        <a:p>
          <a:endParaRPr lang="el-GR"/>
        </a:p>
      </dgm:t>
    </dgm:pt>
    <dgm:pt modelId="{E8FB72CA-A810-4881-A8F3-D6B298387230}">
      <dgm:prSet phldrT="[Κείμενο]" custT="1"/>
      <dgm:spPr>
        <a:solidFill>
          <a:schemeClr val="accent3">
            <a:lumMod val="75000"/>
          </a:schemeClr>
        </a:solidFill>
      </dgm:spPr>
      <dgm:t>
        <a:bodyPr/>
        <a:lstStyle/>
        <a:p>
          <a:r>
            <a:rPr lang="el-GR" sz="1800" dirty="0" smtClean="0"/>
            <a:t>Ένας οργανισμός ηγείται της σύμπραξης και έχει το συντονισμό του σχεδίου. </a:t>
          </a:r>
        </a:p>
        <a:p>
          <a:r>
            <a:rPr lang="el-GR" sz="1800" dirty="0" smtClean="0"/>
            <a:t>Οι συμμετέχοντες οργανισμοί προσδιορίζονται με την υποβολή της αίτησης επιχορήγησης. Μπορούν να συμμετέχουν τουλάχιστον 3 οργανισμοί από τρεις διαφορετικές χώρες. Το ανώτατο όριο κάλυψης δαπανών αφορά  μέχρι 10 εταίρους.</a:t>
          </a:r>
          <a:endParaRPr lang="el-GR" sz="1800" dirty="0"/>
        </a:p>
      </dgm:t>
    </dgm:pt>
    <dgm:pt modelId="{401AE1DC-F2B2-4983-BD91-681EE3DF33DE}" type="parTrans" cxnId="{8C120AC0-E5A4-495C-BFF9-C2FDBB0287F3}">
      <dgm:prSet/>
      <dgm:spPr/>
      <dgm:t>
        <a:bodyPr/>
        <a:lstStyle/>
        <a:p>
          <a:endParaRPr lang="el-GR"/>
        </a:p>
      </dgm:t>
    </dgm:pt>
    <dgm:pt modelId="{A76C4070-6A01-492F-9E06-114AE9FC1C74}" type="sibTrans" cxnId="{8C120AC0-E5A4-495C-BFF9-C2FDBB0287F3}">
      <dgm:prSet/>
      <dgm:spPr/>
      <dgm:t>
        <a:bodyPr/>
        <a:lstStyle/>
        <a:p>
          <a:endParaRPr lang="el-GR"/>
        </a:p>
      </dgm:t>
    </dgm:pt>
    <dgm:pt modelId="{2ACD007D-21BD-4170-8562-0CBC3437AD8C}" type="pres">
      <dgm:prSet presAssocID="{A84919FA-A1E0-4809-BE72-15628CA4A2FB}" presName="diagram" presStyleCnt="0">
        <dgm:presLayoutVars>
          <dgm:dir/>
          <dgm:resizeHandles val="exact"/>
        </dgm:presLayoutVars>
      </dgm:prSet>
      <dgm:spPr/>
      <dgm:t>
        <a:bodyPr/>
        <a:lstStyle/>
        <a:p>
          <a:endParaRPr lang="el-GR"/>
        </a:p>
      </dgm:t>
    </dgm:pt>
    <dgm:pt modelId="{8F206574-7481-422B-AFFB-F88E32566F52}" type="pres">
      <dgm:prSet presAssocID="{2A75752F-58DF-46A2-9F3F-DE7904B41A10}" presName="node" presStyleLbl="node1" presStyleIdx="0" presStyleCnt="4" custScaleX="266635" custScaleY="235377" custLinFactNeighborX="-26864" custLinFactNeighborY="13018">
        <dgm:presLayoutVars>
          <dgm:bulletEnabled val="1"/>
        </dgm:presLayoutVars>
      </dgm:prSet>
      <dgm:spPr/>
      <dgm:t>
        <a:bodyPr/>
        <a:lstStyle/>
        <a:p>
          <a:endParaRPr lang="el-GR"/>
        </a:p>
      </dgm:t>
    </dgm:pt>
    <dgm:pt modelId="{5FEF79D8-112B-4048-AE96-FEFFC97C5EEF}" type="pres">
      <dgm:prSet presAssocID="{061E7B61-092E-41D4-90CB-954658D41555}" presName="sibTrans" presStyleLbl="sibTrans2D1" presStyleIdx="0" presStyleCnt="3" custAng="27146" custScaleX="157519" custScaleY="73639" custLinFactNeighborX="-15884" custLinFactNeighborY="60357"/>
      <dgm:spPr/>
      <dgm:t>
        <a:bodyPr/>
        <a:lstStyle/>
        <a:p>
          <a:endParaRPr lang="el-GR"/>
        </a:p>
      </dgm:t>
    </dgm:pt>
    <dgm:pt modelId="{E4569F51-E567-4A0A-AD45-AD3160E20C69}" type="pres">
      <dgm:prSet presAssocID="{061E7B61-092E-41D4-90CB-954658D41555}" presName="connectorText" presStyleLbl="sibTrans2D1" presStyleIdx="0" presStyleCnt="3"/>
      <dgm:spPr/>
      <dgm:t>
        <a:bodyPr/>
        <a:lstStyle/>
        <a:p>
          <a:endParaRPr lang="el-GR"/>
        </a:p>
      </dgm:t>
    </dgm:pt>
    <dgm:pt modelId="{34F85459-2400-4DEC-B488-A59857A46B49}" type="pres">
      <dgm:prSet presAssocID="{8286EB3C-CA70-4535-BB0B-78542A440392}" presName="node" presStyleLbl="node1" presStyleIdx="1" presStyleCnt="4" custScaleX="266503" custScaleY="277541" custLinFactNeighborX="-13242" custLinFactNeighborY="8804">
        <dgm:presLayoutVars>
          <dgm:bulletEnabled val="1"/>
        </dgm:presLayoutVars>
      </dgm:prSet>
      <dgm:spPr/>
      <dgm:t>
        <a:bodyPr/>
        <a:lstStyle/>
        <a:p>
          <a:endParaRPr lang="el-GR"/>
        </a:p>
      </dgm:t>
    </dgm:pt>
    <dgm:pt modelId="{5948DEC0-7D0F-42F4-ACFB-2FD9307F352E}" type="pres">
      <dgm:prSet presAssocID="{B7FAD2CF-F66C-4782-BA33-EE7718C91EAC}" presName="sibTrans" presStyleLbl="sibTrans2D1" presStyleIdx="1" presStyleCnt="3" custAng="225215" custScaleX="178292" custScaleY="54468" custLinFactNeighborX="54964" custLinFactNeighborY="-31886"/>
      <dgm:spPr/>
      <dgm:t>
        <a:bodyPr/>
        <a:lstStyle/>
        <a:p>
          <a:endParaRPr lang="el-GR"/>
        </a:p>
      </dgm:t>
    </dgm:pt>
    <dgm:pt modelId="{F2BD49E7-0740-495F-AA7A-5959E451182B}" type="pres">
      <dgm:prSet presAssocID="{B7FAD2CF-F66C-4782-BA33-EE7718C91EAC}" presName="connectorText" presStyleLbl="sibTrans2D1" presStyleIdx="1" presStyleCnt="3"/>
      <dgm:spPr/>
      <dgm:t>
        <a:bodyPr/>
        <a:lstStyle/>
        <a:p>
          <a:endParaRPr lang="el-GR"/>
        </a:p>
      </dgm:t>
    </dgm:pt>
    <dgm:pt modelId="{6703DFA9-AB44-4DB0-8114-5C7077B5B799}" type="pres">
      <dgm:prSet presAssocID="{E149880F-8DD6-4AE5-8A2B-A0E82C1FDB38}" presName="node" presStyleLbl="node1" presStyleIdx="2" presStyleCnt="4" custScaleX="259812" custScaleY="345116" custLinFactNeighborX="-1874" custLinFactNeighborY="-8743">
        <dgm:presLayoutVars>
          <dgm:bulletEnabled val="1"/>
        </dgm:presLayoutVars>
      </dgm:prSet>
      <dgm:spPr/>
      <dgm:t>
        <a:bodyPr/>
        <a:lstStyle/>
        <a:p>
          <a:endParaRPr lang="el-GR"/>
        </a:p>
      </dgm:t>
    </dgm:pt>
    <dgm:pt modelId="{88D35A5F-B550-4244-9CD4-19865DCC3D63}" type="pres">
      <dgm:prSet presAssocID="{D91BA4C4-C63B-46D2-AEA6-5EAE21894108}" presName="sibTrans" presStyleLbl="sibTrans2D1" presStyleIdx="2" presStyleCnt="3" custAng="60155" custScaleX="152603" custScaleY="66111" custLinFactNeighborX="-11876" custLinFactNeighborY="53316"/>
      <dgm:spPr/>
      <dgm:t>
        <a:bodyPr/>
        <a:lstStyle/>
        <a:p>
          <a:endParaRPr lang="el-GR"/>
        </a:p>
      </dgm:t>
    </dgm:pt>
    <dgm:pt modelId="{068677A2-4456-4E0B-ABEC-D8C7401AD85E}" type="pres">
      <dgm:prSet presAssocID="{D91BA4C4-C63B-46D2-AEA6-5EAE21894108}" presName="connectorText" presStyleLbl="sibTrans2D1" presStyleIdx="2" presStyleCnt="3"/>
      <dgm:spPr/>
      <dgm:t>
        <a:bodyPr/>
        <a:lstStyle/>
        <a:p>
          <a:endParaRPr lang="el-GR"/>
        </a:p>
      </dgm:t>
    </dgm:pt>
    <dgm:pt modelId="{2CB1D670-5683-4C02-ACA7-3A95AFDB164F}" type="pres">
      <dgm:prSet presAssocID="{E8FB72CA-A810-4881-A8F3-D6B298387230}" presName="node" presStyleLbl="node1" presStyleIdx="3" presStyleCnt="4" custScaleX="247392" custScaleY="371785" custLinFactNeighborX="-27347" custLinFactNeighborY="82">
        <dgm:presLayoutVars>
          <dgm:bulletEnabled val="1"/>
        </dgm:presLayoutVars>
      </dgm:prSet>
      <dgm:spPr/>
      <dgm:t>
        <a:bodyPr/>
        <a:lstStyle/>
        <a:p>
          <a:endParaRPr lang="el-GR"/>
        </a:p>
      </dgm:t>
    </dgm:pt>
  </dgm:ptLst>
  <dgm:cxnLst>
    <dgm:cxn modelId="{821F6A4D-1CC2-4BCE-B9D9-45A38714558F}" type="presOf" srcId="{E149880F-8DD6-4AE5-8A2B-A0E82C1FDB38}" destId="{6703DFA9-AB44-4DB0-8114-5C7077B5B799}" srcOrd="0" destOrd="0" presId="urn:microsoft.com/office/officeart/2005/8/layout/process5"/>
    <dgm:cxn modelId="{C4DA8231-ACC1-451E-9CD4-AEDB3391E4F3}" srcId="{A84919FA-A1E0-4809-BE72-15628CA4A2FB}" destId="{E149880F-8DD6-4AE5-8A2B-A0E82C1FDB38}" srcOrd="2" destOrd="0" parTransId="{21ACFE28-E66F-4544-A1F1-8961D185FB16}" sibTransId="{D91BA4C4-C63B-46D2-AEA6-5EAE21894108}"/>
    <dgm:cxn modelId="{FFB06426-8873-49F6-8B1C-37ECF85FC141}" type="presOf" srcId="{D91BA4C4-C63B-46D2-AEA6-5EAE21894108}" destId="{88D35A5F-B550-4244-9CD4-19865DCC3D63}" srcOrd="0" destOrd="0" presId="urn:microsoft.com/office/officeart/2005/8/layout/process5"/>
    <dgm:cxn modelId="{6F57244B-2AAB-4CB6-82AD-9553F3DB32B4}" srcId="{A84919FA-A1E0-4809-BE72-15628CA4A2FB}" destId="{8286EB3C-CA70-4535-BB0B-78542A440392}" srcOrd="1" destOrd="0" parTransId="{73CB1257-E3B2-4650-9E43-843E3206C533}" sibTransId="{B7FAD2CF-F66C-4782-BA33-EE7718C91EAC}"/>
    <dgm:cxn modelId="{E8FAB0CE-F87D-4518-BCB1-C245C1EE777F}" type="presOf" srcId="{D91BA4C4-C63B-46D2-AEA6-5EAE21894108}" destId="{068677A2-4456-4E0B-ABEC-D8C7401AD85E}" srcOrd="1" destOrd="0" presId="urn:microsoft.com/office/officeart/2005/8/layout/process5"/>
    <dgm:cxn modelId="{53935260-F782-4FFD-9EAD-83A57492080A}" type="presOf" srcId="{B7FAD2CF-F66C-4782-BA33-EE7718C91EAC}" destId="{5948DEC0-7D0F-42F4-ACFB-2FD9307F352E}" srcOrd="0" destOrd="0" presId="urn:microsoft.com/office/officeart/2005/8/layout/process5"/>
    <dgm:cxn modelId="{5BB96363-1A61-4FB7-87AF-C84E577A4CC6}" type="presOf" srcId="{061E7B61-092E-41D4-90CB-954658D41555}" destId="{5FEF79D8-112B-4048-AE96-FEFFC97C5EEF}" srcOrd="0" destOrd="0" presId="urn:microsoft.com/office/officeart/2005/8/layout/process5"/>
    <dgm:cxn modelId="{D68EE781-7AC0-4AE7-BF67-0C93298D930E}" type="presOf" srcId="{E8FB72CA-A810-4881-A8F3-D6B298387230}" destId="{2CB1D670-5683-4C02-ACA7-3A95AFDB164F}" srcOrd="0" destOrd="0" presId="urn:microsoft.com/office/officeart/2005/8/layout/process5"/>
    <dgm:cxn modelId="{435BD040-DE1A-4D6D-A5FD-83332D633A55}" type="presOf" srcId="{B7FAD2CF-F66C-4782-BA33-EE7718C91EAC}" destId="{F2BD49E7-0740-495F-AA7A-5959E451182B}" srcOrd="1" destOrd="0" presId="urn:microsoft.com/office/officeart/2005/8/layout/process5"/>
    <dgm:cxn modelId="{0E1D7197-CF2D-4930-B38B-7D150BCE4AE3}" type="presOf" srcId="{2A75752F-58DF-46A2-9F3F-DE7904B41A10}" destId="{8F206574-7481-422B-AFFB-F88E32566F52}" srcOrd="0" destOrd="0" presId="urn:microsoft.com/office/officeart/2005/8/layout/process5"/>
    <dgm:cxn modelId="{D6D4A022-4E02-4169-B134-7A751EF21540}" type="presOf" srcId="{A84919FA-A1E0-4809-BE72-15628CA4A2FB}" destId="{2ACD007D-21BD-4170-8562-0CBC3437AD8C}" srcOrd="0" destOrd="0" presId="urn:microsoft.com/office/officeart/2005/8/layout/process5"/>
    <dgm:cxn modelId="{F4C50C4E-19BE-4ADB-BFCC-01E7E8BB9691}" type="presOf" srcId="{061E7B61-092E-41D4-90CB-954658D41555}" destId="{E4569F51-E567-4A0A-AD45-AD3160E20C69}" srcOrd="1" destOrd="0" presId="urn:microsoft.com/office/officeart/2005/8/layout/process5"/>
    <dgm:cxn modelId="{BDA8B0FC-97F9-48E0-93D3-6BB2586EBE45}" srcId="{A84919FA-A1E0-4809-BE72-15628CA4A2FB}" destId="{2A75752F-58DF-46A2-9F3F-DE7904B41A10}" srcOrd="0" destOrd="0" parTransId="{1A118AED-9660-47D0-81AE-033F07BA30BA}" sibTransId="{061E7B61-092E-41D4-90CB-954658D41555}"/>
    <dgm:cxn modelId="{8C120AC0-E5A4-495C-BFF9-C2FDBB0287F3}" srcId="{A84919FA-A1E0-4809-BE72-15628CA4A2FB}" destId="{E8FB72CA-A810-4881-A8F3-D6B298387230}" srcOrd="3" destOrd="0" parTransId="{401AE1DC-F2B2-4983-BD91-681EE3DF33DE}" sibTransId="{A76C4070-6A01-492F-9E06-114AE9FC1C74}"/>
    <dgm:cxn modelId="{9B16D9A0-3989-4FF4-B976-63231FA5B61D}" type="presOf" srcId="{8286EB3C-CA70-4535-BB0B-78542A440392}" destId="{34F85459-2400-4DEC-B488-A59857A46B49}" srcOrd="0" destOrd="0" presId="urn:microsoft.com/office/officeart/2005/8/layout/process5"/>
    <dgm:cxn modelId="{5A05A57F-AE20-490E-87B2-634D26F5A131}" type="presParOf" srcId="{2ACD007D-21BD-4170-8562-0CBC3437AD8C}" destId="{8F206574-7481-422B-AFFB-F88E32566F52}" srcOrd="0" destOrd="0" presId="urn:microsoft.com/office/officeart/2005/8/layout/process5"/>
    <dgm:cxn modelId="{FD5AA2E5-9F76-4DDF-9949-7A8AD1E93227}" type="presParOf" srcId="{2ACD007D-21BD-4170-8562-0CBC3437AD8C}" destId="{5FEF79D8-112B-4048-AE96-FEFFC97C5EEF}" srcOrd="1" destOrd="0" presId="urn:microsoft.com/office/officeart/2005/8/layout/process5"/>
    <dgm:cxn modelId="{E63CA6E9-7B0E-4181-A5E0-2527CB3455F4}" type="presParOf" srcId="{5FEF79D8-112B-4048-AE96-FEFFC97C5EEF}" destId="{E4569F51-E567-4A0A-AD45-AD3160E20C69}" srcOrd="0" destOrd="0" presId="urn:microsoft.com/office/officeart/2005/8/layout/process5"/>
    <dgm:cxn modelId="{FD49ADB1-DB28-4EB0-825A-23993C793748}" type="presParOf" srcId="{2ACD007D-21BD-4170-8562-0CBC3437AD8C}" destId="{34F85459-2400-4DEC-B488-A59857A46B49}" srcOrd="2" destOrd="0" presId="urn:microsoft.com/office/officeart/2005/8/layout/process5"/>
    <dgm:cxn modelId="{C3EDCA5B-4749-4454-89C7-16BD311B1DDB}" type="presParOf" srcId="{2ACD007D-21BD-4170-8562-0CBC3437AD8C}" destId="{5948DEC0-7D0F-42F4-ACFB-2FD9307F352E}" srcOrd="3" destOrd="0" presId="urn:microsoft.com/office/officeart/2005/8/layout/process5"/>
    <dgm:cxn modelId="{D3F8A089-B034-4DC3-9617-519CEF90EC27}" type="presParOf" srcId="{5948DEC0-7D0F-42F4-ACFB-2FD9307F352E}" destId="{F2BD49E7-0740-495F-AA7A-5959E451182B}" srcOrd="0" destOrd="0" presId="urn:microsoft.com/office/officeart/2005/8/layout/process5"/>
    <dgm:cxn modelId="{5ED0C762-4760-4A20-B027-60D42260C805}" type="presParOf" srcId="{2ACD007D-21BD-4170-8562-0CBC3437AD8C}" destId="{6703DFA9-AB44-4DB0-8114-5C7077B5B799}" srcOrd="4" destOrd="0" presId="urn:microsoft.com/office/officeart/2005/8/layout/process5"/>
    <dgm:cxn modelId="{B92AD227-6A68-4553-9D9E-0D7DF95B24AB}" type="presParOf" srcId="{2ACD007D-21BD-4170-8562-0CBC3437AD8C}" destId="{88D35A5F-B550-4244-9CD4-19865DCC3D63}" srcOrd="5" destOrd="0" presId="urn:microsoft.com/office/officeart/2005/8/layout/process5"/>
    <dgm:cxn modelId="{9B6C2371-E1F9-42B7-8322-6BEC4277C7AE}" type="presParOf" srcId="{88D35A5F-B550-4244-9CD4-19865DCC3D63}" destId="{068677A2-4456-4E0B-ABEC-D8C7401AD85E}" srcOrd="0" destOrd="0" presId="urn:microsoft.com/office/officeart/2005/8/layout/process5"/>
    <dgm:cxn modelId="{2BB2FCBB-A22A-4514-B3C1-6F5140F0F829}" type="presParOf" srcId="{2ACD007D-21BD-4170-8562-0CBC3437AD8C}" destId="{2CB1D670-5683-4C02-ACA7-3A95AFDB164F}" srcOrd="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72CD92-A35A-4E9B-A67A-5037FB8BD1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EFD6F137-6D3C-4AF1-936A-D324BE38EACC}">
      <dgm:prSet phldrT="[Κείμενο]" custT="1"/>
      <dgm:spPr/>
      <dgm:t>
        <a:bodyPr/>
        <a:lstStyle/>
        <a:p>
          <a:pPr algn="ctr"/>
          <a:r>
            <a:rPr lang="el-GR" sz="1600" b="1" dirty="0" smtClean="0"/>
            <a:t> </a:t>
          </a:r>
          <a:r>
            <a:rPr lang="el-GR" sz="1600" b="1" dirty="0" smtClean="0">
              <a:solidFill>
                <a:schemeClr val="bg2">
                  <a:lumMod val="60000"/>
                  <a:lumOff val="40000"/>
                </a:schemeClr>
              </a:solidFill>
            </a:rPr>
            <a:t>Στρατηγικές Συμπράξεις για τους τομείς της σχολικής εκπαίδευσης, της επαγγελματικής εκπαίδευσης και κατάρτισης και της εκπαίδευσης ενηλίκων</a:t>
          </a:r>
        </a:p>
        <a:p>
          <a:pPr algn="ctr"/>
          <a:r>
            <a:rPr lang="el-GR" sz="1600" b="1" dirty="0" smtClean="0">
              <a:solidFill>
                <a:schemeClr val="bg2">
                  <a:lumMod val="60000"/>
                  <a:lumOff val="40000"/>
                </a:schemeClr>
              </a:solidFill>
            </a:rPr>
            <a:t>Διάρκεια Σχεδίων 12-36 μήνες</a:t>
          </a:r>
          <a:endParaRPr lang="el-GR" sz="1600" b="1" dirty="0">
            <a:solidFill>
              <a:schemeClr val="bg2">
                <a:lumMod val="60000"/>
                <a:lumOff val="40000"/>
              </a:schemeClr>
            </a:solidFill>
          </a:endParaRPr>
        </a:p>
      </dgm:t>
    </dgm:pt>
    <dgm:pt modelId="{214AAB4B-C22D-4F88-A421-7962B5386734}" type="parTrans" cxnId="{D4B02A83-E3FC-415A-BB35-CB551378BBFE}">
      <dgm:prSet/>
      <dgm:spPr/>
      <dgm:t>
        <a:bodyPr/>
        <a:lstStyle/>
        <a:p>
          <a:endParaRPr lang="el-GR"/>
        </a:p>
      </dgm:t>
    </dgm:pt>
    <dgm:pt modelId="{AC1143B8-3EFD-4E6D-9917-A68A20941B20}" type="sibTrans" cxnId="{D4B02A83-E3FC-415A-BB35-CB551378BBFE}">
      <dgm:prSet/>
      <dgm:spPr/>
      <dgm:t>
        <a:bodyPr/>
        <a:lstStyle/>
        <a:p>
          <a:endParaRPr lang="el-GR"/>
        </a:p>
      </dgm:t>
    </dgm:pt>
    <dgm:pt modelId="{C6584F3B-94C2-475F-9D03-EEB16081D66B}">
      <dgm:prSet phldrT="[Κείμενο]" custT="1"/>
      <dgm:spPr>
        <a:ln>
          <a:solidFill>
            <a:srgbClr val="92D050"/>
          </a:solidFill>
        </a:ln>
      </dgm:spPr>
      <dgm:t>
        <a:bodyPr/>
        <a:lstStyle/>
        <a:p>
          <a:r>
            <a:rPr lang="el-GR" sz="2000" b="1" i="1" dirty="0" smtClean="0">
              <a:solidFill>
                <a:schemeClr val="accent3">
                  <a:lumMod val="75000"/>
                </a:schemeClr>
              </a:solidFill>
            </a:rPr>
            <a:t>Στρατηγικές Συμπράξεις που υποστηρίζουν την ανταλλαγή καλών πρακτικών</a:t>
          </a:r>
          <a:endParaRPr lang="el-GR" sz="2000" i="1" dirty="0" smtClean="0">
            <a:solidFill>
              <a:schemeClr val="accent3">
                <a:lumMod val="75000"/>
              </a:schemeClr>
            </a:solidFill>
          </a:endParaRPr>
        </a:p>
      </dgm:t>
    </dgm:pt>
    <dgm:pt modelId="{C9CDEA91-1B1D-452F-9C66-101C2EEA5FFF}" type="parTrans" cxnId="{A4FBB0FD-B159-4790-863C-18608B8E5892}">
      <dgm:prSet/>
      <dgm:spPr>
        <a:ln>
          <a:solidFill>
            <a:schemeClr val="tx1">
              <a:lumMod val="95000"/>
            </a:schemeClr>
          </a:solidFill>
        </a:ln>
      </dgm:spPr>
      <dgm:t>
        <a:bodyPr/>
        <a:lstStyle/>
        <a:p>
          <a:endParaRPr lang="el-GR"/>
        </a:p>
      </dgm:t>
    </dgm:pt>
    <dgm:pt modelId="{1F0AE81A-9CF5-4C83-B93A-E569CEA29905}" type="sibTrans" cxnId="{A4FBB0FD-B159-4790-863C-18608B8E5892}">
      <dgm:prSet/>
      <dgm:spPr/>
      <dgm:t>
        <a:bodyPr/>
        <a:lstStyle/>
        <a:p>
          <a:endParaRPr lang="el-GR"/>
        </a:p>
      </dgm:t>
    </dgm:pt>
    <dgm:pt modelId="{06547775-0760-4C67-B7DD-24B85D588BBD}">
      <dgm:prSet phldrT="[Κείμενο]" custT="1"/>
      <dgm:spPr/>
      <dgm:t>
        <a:bodyPr/>
        <a:lstStyle/>
        <a:p>
          <a:r>
            <a:rPr lang="el-GR" sz="2000" b="1" i="1" dirty="0" smtClean="0">
              <a:solidFill>
                <a:schemeClr val="bg2">
                  <a:lumMod val="60000"/>
                  <a:lumOff val="40000"/>
                </a:schemeClr>
              </a:solidFill>
            </a:rPr>
            <a:t>Στρατηγικές Συμπράξεις που υποστηρίζουν την ανάπτυξη και μεταφορά καινοτομίας</a:t>
          </a:r>
          <a:endParaRPr lang="el-GR" sz="2000" dirty="0" smtClean="0">
            <a:solidFill>
              <a:schemeClr val="bg2">
                <a:lumMod val="60000"/>
                <a:lumOff val="40000"/>
              </a:schemeClr>
            </a:solidFill>
          </a:endParaRPr>
        </a:p>
      </dgm:t>
    </dgm:pt>
    <dgm:pt modelId="{37A3CF0A-9208-4A99-BD45-315C28AEAB5E}" type="sibTrans" cxnId="{64114579-C86B-49CB-92B4-02EA9D9F7F30}">
      <dgm:prSet/>
      <dgm:spPr/>
      <dgm:t>
        <a:bodyPr/>
        <a:lstStyle/>
        <a:p>
          <a:endParaRPr lang="el-GR"/>
        </a:p>
      </dgm:t>
    </dgm:pt>
    <dgm:pt modelId="{9145C758-CE9E-4D48-A25C-12C7ADFE2849}" type="parTrans" cxnId="{64114579-C86B-49CB-92B4-02EA9D9F7F30}">
      <dgm:prSet/>
      <dgm:spPr>
        <a:ln>
          <a:solidFill>
            <a:schemeClr val="tx1">
              <a:lumMod val="95000"/>
            </a:schemeClr>
          </a:solidFill>
        </a:ln>
      </dgm:spPr>
      <dgm:t>
        <a:bodyPr/>
        <a:lstStyle/>
        <a:p>
          <a:endParaRPr lang="el-GR"/>
        </a:p>
      </dgm:t>
    </dgm:pt>
    <dgm:pt modelId="{3415D411-F6F4-4D1B-9C0C-E2CD1D245EF5}">
      <dgm:prSet custT="1"/>
      <dgm:spPr/>
      <dgm:t>
        <a:bodyPr/>
        <a:lstStyle/>
        <a:p>
          <a:r>
            <a:rPr lang="el-GR" sz="1800" b="1" dirty="0" smtClean="0">
              <a:solidFill>
                <a:schemeClr val="accent3">
                  <a:lumMod val="50000"/>
                </a:schemeClr>
              </a:solidFill>
            </a:rPr>
            <a:t>Στρατηγικές Συμπράξεις  που περιλαμβάνουν μόνο σχολεία</a:t>
          </a:r>
          <a:endParaRPr lang="el-GR" sz="1800" b="1" dirty="0">
            <a:solidFill>
              <a:schemeClr val="accent3">
                <a:lumMod val="50000"/>
              </a:schemeClr>
            </a:solidFill>
          </a:endParaRPr>
        </a:p>
      </dgm:t>
    </dgm:pt>
    <dgm:pt modelId="{853EC9A5-F297-42B0-AB60-B28D8CECA170}" type="parTrans" cxnId="{240AF38D-0903-4644-B46A-E3F9E1F63E80}">
      <dgm:prSet/>
      <dgm:spPr>
        <a:ln>
          <a:solidFill>
            <a:schemeClr val="accent4">
              <a:lumMod val="60000"/>
              <a:lumOff val="40000"/>
            </a:schemeClr>
          </a:solidFill>
        </a:ln>
      </dgm:spPr>
      <dgm:t>
        <a:bodyPr/>
        <a:lstStyle/>
        <a:p>
          <a:endParaRPr lang="el-GR"/>
        </a:p>
      </dgm:t>
    </dgm:pt>
    <dgm:pt modelId="{C12BC57C-1385-4148-BFE9-D4A5F363DC32}" type="sibTrans" cxnId="{240AF38D-0903-4644-B46A-E3F9E1F63E80}">
      <dgm:prSet/>
      <dgm:spPr/>
      <dgm:t>
        <a:bodyPr/>
        <a:lstStyle/>
        <a:p>
          <a:endParaRPr lang="el-GR"/>
        </a:p>
      </dgm:t>
    </dgm:pt>
    <dgm:pt modelId="{93E1F152-FC40-45F8-B0F1-E27D3FC3370E}">
      <dgm:prSet custT="1"/>
      <dgm:spPr/>
      <dgm:t>
        <a:bodyPr/>
        <a:lstStyle/>
        <a:p>
          <a:r>
            <a:rPr lang="el-GR" sz="1800" b="1" dirty="0" smtClean="0">
              <a:solidFill>
                <a:schemeClr val="accent3">
                  <a:lumMod val="50000"/>
                </a:schemeClr>
              </a:solidFill>
            </a:rPr>
            <a:t>Στρατηγικές Συμπράξεις μεταξύ τοπικών και Περιφερειακών αρχών (2 φορείς από 2 διαφορετικές χώρες)</a:t>
          </a:r>
          <a:endParaRPr lang="el-GR" sz="1800" b="1" dirty="0">
            <a:solidFill>
              <a:schemeClr val="accent3">
                <a:lumMod val="50000"/>
              </a:schemeClr>
            </a:solidFill>
          </a:endParaRPr>
        </a:p>
      </dgm:t>
    </dgm:pt>
    <dgm:pt modelId="{31ED86AF-AAA5-46FD-B1B8-F8C590FFD7E3}" type="parTrans" cxnId="{3DEA0503-4E7E-41AF-8361-977FDEDA2937}">
      <dgm:prSet/>
      <dgm:spPr>
        <a:ln>
          <a:solidFill>
            <a:srgbClr val="92D050"/>
          </a:solidFill>
        </a:ln>
      </dgm:spPr>
      <dgm:t>
        <a:bodyPr/>
        <a:lstStyle/>
        <a:p>
          <a:endParaRPr lang="el-GR"/>
        </a:p>
      </dgm:t>
    </dgm:pt>
    <dgm:pt modelId="{FF9E96E7-1E3C-4EC3-A2C2-BB44E6A07C1F}" type="sibTrans" cxnId="{3DEA0503-4E7E-41AF-8361-977FDEDA2937}">
      <dgm:prSet/>
      <dgm:spPr/>
      <dgm:t>
        <a:bodyPr/>
        <a:lstStyle/>
        <a:p>
          <a:endParaRPr lang="el-GR"/>
        </a:p>
      </dgm:t>
    </dgm:pt>
    <dgm:pt modelId="{C33BC352-9D6F-43E8-9676-D6B0431A19C7}" type="pres">
      <dgm:prSet presAssocID="{ED72CD92-A35A-4E9B-A67A-5037FB8BD187}" presName="hierChild1" presStyleCnt="0">
        <dgm:presLayoutVars>
          <dgm:chPref val="1"/>
          <dgm:dir/>
          <dgm:animOne val="branch"/>
          <dgm:animLvl val="lvl"/>
          <dgm:resizeHandles/>
        </dgm:presLayoutVars>
      </dgm:prSet>
      <dgm:spPr/>
      <dgm:t>
        <a:bodyPr/>
        <a:lstStyle/>
        <a:p>
          <a:endParaRPr lang="el-GR"/>
        </a:p>
      </dgm:t>
    </dgm:pt>
    <dgm:pt modelId="{1A2403B6-0C3F-4528-8F3F-E9655EE0A21E}" type="pres">
      <dgm:prSet presAssocID="{EFD6F137-6D3C-4AF1-936A-D324BE38EACC}" presName="hierRoot1" presStyleCnt="0"/>
      <dgm:spPr/>
    </dgm:pt>
    <dgm:pt modelId="{7FA9F2C6-F88B-4016-A35D-E7EFFE79C374}" type="pres">
      <dgm:prSet presAssocID="{EFD6F137-6D3C-4AF1-936A-D324BE38EACC}" presName="composite" presStyleCnt="0"/>
      <dgm:spPr/>
    </dgm:pt>
    <dgm:pt modelId="{C69E4A11-86FB-464E-8897-D27D4AF7AD69}" type="pres">
      <dgm:prSet presAssocID="{EFD6F137-6D3C-4AF1-936A-D324BE38EACC}" presName="background" presStyleLbl="node0" presStyleIdx="0" presStyleCnt="1"/>
      <dgm:spPr>
        <a:solidFill>
          <a:schemeClr val="bg2">
            <a:lumMod val="60000"/>
            <a:lumOff val="40000"/>
          </a:schemeClr>
        </a:solidFill>
        <a:ln>
          <a:solidFill>
            <a:schemeClr val="bg2">
              <a:lumMod val="40000"/>
              <a:lumOff val="60000"/>
            </a:schemeClr>
          </a:solidFill>
        </a:ln>
      </dgm:spPr>
    </dgm:pt>
    <dgm:pt modelId="{E13BF405-74C2-47DE-9EE9-513C993B38C6}" type="pres">
      <dgm:prSet presAssocID="{EFD6F137-6D3C-4AF1-936A-D324BE38EACC}" presName="text" presStyleLbl="fgAcc0" presStyleIdx="0" presStyleCnt="1" custScaleX="191583" custScaleY="114804" custLinFactNeighborX="21934" custLinFactNeighborY="-30980">
        <dgm:presLayoutVars>
          <dgm:chPref val="3"/>
        </dgm:presLayoutVars>
      </dgm:prSet>
      <dgm:spPr/>
      <dgm:t>
        <a:bodyPr/>
        <a:lstStyle/>
        <a:p>
          <a:endParaRPr lang="el-GR"/>
        </a:p>
      </dgm:t>
    </dgm:pt>
    <dgm:pt modelId="{A4374ED7-1EA6-4CB6-B14E-69F79060E893}" type="pres">
      <dgm:prSet presAssocID="{EFD6F137-6D3C-4AF1-936A-D324BE38EACC}" presName="hierChild2" presStyleCnt="0"/>
      <dgm:spPr/>
    </dgm:pt>
    <dgm:pt modelId="{F9D72179-5899-4205-A74C-E88ED8014149}" type="pres">
      <dgm:prSet presAssocID="{9145C758-CE9E-4D48-A25C-12C7ADFE2849}" presName="Name10" presStyleLbl="parChTrans1D2" presStyleIdx="0" presStyleCnt="2"/>
      <dgm:spPr/>
      <dgm:t>
        <a:bodyPr/>
        <a:lstStyle/>
        <a:p>
          <a:endParaRPr lang="el-GR"/>
        </a:p>
      </dgm:t>
    </dgm:pt>
    <dgm:pt modelId="{E4AF8C24-AB25-44C5-A0D2-3E9DE9BF3B20}" type="pres">
      <dgm:prSet presAssocID="{06547775-0760-4C67-B7DD-24B85D588BBD}" presName="hierRoot2" presStyleCnt="0"/>
      <dgm:spPr/>
    </dgm:pt>
    <dgm:pt modelId="{D3A0D5AB-C17C-4F06-936F-0980CB8FA899}" type="pres">
      <dgm:prSet presAssocID="{06547775-0760-4C67-B7DD-24B85D588BBD}" presName="composite2" presStyleCnt="0"/>
      <dgm:spPr/>
    </dgm:pt>
    <dgm:pt modelId="{71E293EC-B643-4F4B-94EF-D29DB5632013}" type="pres">
      <dgm:prSet presAssocID="{06547775-0760-4C67-B7DD-24B85D588BBD}" presName="background2" presStyleLbl="node2" presStyleIdx="0" presStyleCnt="2"/>
      <dgm:spPr>
        <a:solidFill>
          <a:schemeClr val="tx2">
            <a:lumMod val="50000"/>
          </a:schemeClr>
        </a:solidFill>
      </dgm:spPr>
    </dgm:pt>
    <dgm:pt modelId="{2C39F5AC-083E-418B-909A-F5D06CBDD9E7}" type="pres">
      <dgm:prSet presAssocID="{06547775-0760-4C67-B7DD-24B85D588BBD}" presName="text2" presStyleLbl="fgAcc2" presStyleIdx="0" presStyleCnt="2" custScaleX="139384" custScaleY="100091" custLinFactNeighborX="5463" custLinFactNeighborY="-10950">
        <dgm:presLayoutVars>
          <dgm:chPref val="3"/>
        </dgm:presLayoutVars>
      </dgm:prSet>
      <dgm:spPr/>
      <dgm:t>
        <a:bodyPr/>
        <a:lstStyle/>
        <a:p>
          <a:endParaRPr lang="el-GR"/>
        </a:p>
      </dgm:t>
    </dgm:pt>
    <dgm:pt modelId="{C07B2CCC-CBC3-43FF-8141-2E2057219E82}" type="pres">
      <dgm:prSet presAssocID="{06547775-0760-4C67-B7DD-24B85D588BBD}" presName="hierChild3" presStyleCnt="0"/>
      <dgm:spPr/>
    </dgm:pt>
    <dgm:pt modelId="{A15234E7-4012-4302-B4E7-16DFCD38D57D}" type="pres">
      <dgm:prSet presAssocID="{C9CDEA91-1B1D-452F-9C66-101C2EEA5FFF}" presName="Name10" presStyleLbl="parChTrans1D2" presStyleIdx="1" presStyleCnt="2"/>
      <dgm:spPr/>
      <dgm:t>
        <a:bodyPr/>
        <a:lstStyle/>
        <a:p>
          <a:endParaRPr lang="el-GR"/>
        </a:p>
      </dgm:t>
    </dgm:pt>
    <dgm:pt modelId="{B90063B9-FAE8-40A4-BE97-7A431E3C9716}" type="pres">
      <dgm:prSet presAssocID="{C6584F3B-94C2-475F-9D03-EEB16081D66B}" presName="hierRoot2" presStyleCnt="0"/>
      <dgm:spPr/>
    </dgm:pt>
    <dgm:pt modelId="{911C55DD-11C8-468C-A310-27C01FFFBDFB}" type="pres">
      <dgm:prSet presAssocID="{C6584F3B-94C2-475F-9D03-EEB16081D66B}" presName="composite2" presStyleCnt="0"/>
      <dgm:spPr/>
    </dgm:pt>
    <dgm:pt modelId="{D6AE502F-A571-41E9-A088-01C405D32EC0}" type="pres">
      <dgm:prSet presAssocID="{C6584F3B-94C2-475F-9D03-EEB16081D66B}" presName="background2" presStyleLbl="node2" presStyleIdx="1" presStyleCnt="2"/>
      <dgm:spPr>
        <a:solidFill>
          <a:schemeClr val="tx1">
            <a:lumMod val="50000"/>
          </a:schemeClr>
        </a:solidFill>
      </dgm:spPr>
    </dgm:pt>
    <dgm:pt modelId="{D3BF6A1A-C105-4ED5-A307-5334874AC6F0}" type="pres">
      <dgm:prSet presAssocID="{C6584F3B-94C2-475F-9D03-EEB16081D66B}" presName="text2" presStyleLbl="fgAcc2" presStyleIdx="1" presStyleCnt="2" custScaleX="162997" custScaleY="103629" custLinFactNeighborX="21225" custLinFactNeighborY="-10950">
        <dgm:presLayoutVars>
          <dgm:chPref val="3"/>
        </dgm:presLayoutVars>
      </dgm:prSet>
      <dgm:spPr/>
      <dgm:t>
        <a:bodyPr/>
        <a:lstStyle/>
        <a:p>
          <a:endParaRPr lang="el-GR"/>
        </a:p>
      </dgm:t>
    </dgm:pt>
    <dgm:pt modelId="{876AAC76-75FB-44F3-8D5D-FF276E40F1EC}" type="pres">
      <dgm:prSet presAssocID="{C6584F3B-94C2-475F-9D03-EEB16081D66B}" presName="hierChild3" presStyleCnt="0"/>
      <dgm:spPr/>
    </dgm:pt>
    <dgm:pt modelId="{8569968B-6158-4D76-A6B9-86ED82185318}" type="pres">
      <dgm:prSet presAssocID="{853EC9A5-F297-42B0-AB60-B28D8CECA170}" presName="Name17" presStyleLbl="parChTrans1D3" presStyleIdx="0" presStyleCnt="2"/>
      <dgm:spPr/>
      <dgm:t>
        <a:bodyPr/>
        <a:lstStyle/>
        <a:p>
          <a:endParaRPr lang="el-GR"/>
        </a:p>
      </dgm:t>
    </dgm:pt>
    <dgm:pt modelId="{ABA99060-BFD9-45F1-BAFF-7D523ED819D4}" type="pres">
      <dgm:prSet presAssocID="{3415D411-F6F4-4D1B-9C0C-E2CD1D245EF5}" presName="hierRoot3" presStyleCnt="0"/>
      <dgm:spPr/>
    </dgm:pt>
    <dgm:pt modelId="{AB54F949-FB86-4E13-A787-09469CBEA940}" type="pres">
      <dgm:prSet presAssocID="{3415D411-F6F4-4D1B-9C0C-E2CD1D245EF5}" presName="composite3" presStyleCnt="0"/>
      <dgm:spPr/>
    </dgm:pt>
    <dgm:pt modelId="{186DE278-0EB6-4AFA-933B-9E7BC19BED03}" type="pres">
      <dgm:prSet presAssocID="{3415D411-F6F4-4D1B-9C0C-E2CD1D245EF5}" presName="background3" presStyleLbl="node3" presStyleIdx="0" presStyleCnt="2"/>
      <dgm:spPr>
        <a:solidFill>
          <a:schemeClr val="accent3">
            <a:lumMod val="60000"/>
            <a:lumOff val="40000"/>
          </a:schemeClr>
        </a:solidFill>
      </dgm:spPr>
    </dgm:pt>
    <dgm:pt modelId="{42F1AB57-35CE-4B6A-800C-CF65FAFE0333}" type="pres">
      <dgm:prSet presAssocID="{3415D411-F6F4-4D1B-9C0C-E2CD1D245EF5}" presName="text3" presStyleLbl="fgAcc3" presStyleIdx="0" presStyleCnt="2" custScaleX="143418" custLinFactNeighborX="-17286" custLinFactNeighborY="-10946">
        <dgm:presLayoutVars>
          <dgm:chPref val="3"/>
        </dgm:presLayoutVars>
      </dgm:prSet>
      <dgm:spPr/>
      <dgm:t>
        <a:bodyPr/>
        <a:lstStyle/>
        <a:p>
          <a:endParaRPr lang="el-GR"/>
        </a:p>
      </dgm:t>
    </dgm:pt>
    <dgm:pt modelId="{7DADEF3D-E764-4873-95FA-04C1F8CED16E}" type="pres">
      <dgm:prSet presAssocID="{3415D411-F6F4-4D1B-9C0C-E2CD1D245EF5}" presName="hierChild4" presStyleCnt="0"/>
      <dgm:spPr/>
    </dgm:pt>
    <dgm:pt modelId="{0969EBA0-DA6E-4235-9689-0733E2DD1430}" type="pres">
      <dgm:prSet presAssocID="{31ED86AF-AAA5-46FD-B1B8-F8C590FFD7E3}" presName="Name17" presStyleLbl="parChTrans1D3" presStyleIdx="1" presStyleCnt="2"/>
      <dgm:spPr/>
      <dgm:t>
        <a:bodyPr/>
        <a:lstStyle/>
        <a:p>
          <a:endParaRPr lang="el-GR"/>
        </a:p>
      </dgm:t>
    </dgm:pt>
    <dgm:pt modelId="{8EF67C04-EB00-4099-A1D5-35E5BE1C54D9}" type="pres">
      <dgm:prSet presAssocID="{93E1F152-FC40-45F8-B0F1-E27D3FC3370E}" presName="hierRoot3" presStyleCnt="0"/>
      <dgm:spPr/>
    </dgm:pt>
    <dgm:pt modelId="{13774594-982B-4760-A943-7C9D395E2C8E}" type="pres">
      <dgm:prSet presAssocID="{93E1F152-FC40-45F8-B0F1-E27D3FC3370E}" presName="composite3" presStyleCnt="0"/>
      <dgm:spPr/>
    </dgm:pt>
    <dgm:pt modelId="{C72758BB-0941-4B13-8515-64AB2F2F2F9C}" type="pres">
      <dgm:prSet presAssocID="{93E1F152-FC40-45F8-B0F1-E27D3FC3370E}" presName="background3" presStyleLbl="node3" presStyleIdx="1" presStyleCnt="2"/>
      <dgm:spPr>
        <a:solidFill>
          <a:schemeClr val="accent3">
            <a:lumMod val="60000"/>
            <a:lumOff val="40000"/>
          </a:schemeClr>
        </a:solidFill>
      </dgm:spPr>
    </dgm:pt>
    <dgm:pt modelId="{9B933055-18A1-4098-9E22-CD371BCFAC02}" type="pres">
      <dgm:prSet presAssocID="{93E1F152-FC40-45F8-B0F1-E27D3FC3370E}" presName="text3" presStyleLbl="fgAcc3" presStyleIdx="1" presStyleCnt="2" custScaleX="132150" custScaleY="100702" custLinFactNeighborX="-7327" custLinFactNeighborY="-10946">
        <dgm:presLayoutVars>
          <dgm:chPref val="3"/>
        </dgm:presLayoutVars>
      </dgm:prSet>
      <dgm:spPr/>
      <dgm:t>
        <a:bodyPr/>
        <a:lstStyle/>
        <a:p>
          <a:endParaRPr lang="el-GR"/>
        </a:p>
      </dgm:t>
    </dgm:pt>
    <dgm:pt modelId="{D7675AEC-C6DA-4E74-AE2D-87E3B7D4E2F8}" type="pres">
      <dgm:prSet presAssocID="{93E1F152-FC40-45F8-B0F1-E27D3FC3370E}" presName="hierChild4" presStyleCnt="0"/>
      <dgm:spPr/>
    </dgm:pt>
  </dgm:ptLst>
  <dgm:cxnLst>
    <dgm:cxn modelId="{B32096E3-15BA-4DE2-B408-517989C5B5A6}" type="presOf" srcId="{31ED86AF-AAA5-46FD-B1B8-F8C590FFD7E3}" destId="{0969EBA0-DA6E-4235-9689-0733E2DD1430}" srcOrd="0" destOrd="0" presId="urn:microsoft.com/office/officeart/2005/8/layout/hierarchy1"/>
    <dgm:cxn modelId="{240AF38D-0903-4644-B46A-E3F9E1F63E80}" srcId="{C6584F3B-94C2-475F-9D03-EEB16081D66B}" destId="{3415D411-F6F4-4D1B-9C0C-E2CD1D245EF5}" srcOrd="0" destOrd="0" parTransId="{853EC9A5-F297-42B0-AB60-B28D8CECA170}" sibTransId="{C12BC57C-1385-4148-BFE9-D4A5F363DC32}"/>
    <dgm:cxn modelId="{B4D6FBC4-1605-49D0-8F90-3221D4A19978}" type="presOf" srcId="{93E1F152-FC40-45F8-B0F1-E27D3FC3370E}" destId="{9B933055-18A1-4098-9E22-CD371BCFAC02}" srcOrd="0" destOrd="0" presId="urn:microsoft.com/office/officeart/2005/8/layout/hierarchy1"/>
    <dgm:cxn modelId="{40194C49-E162-4CBE-8A36-226C3BA5713A}" type="presOf" srcId="{EFD6F137-6D3C-4AF1-936A-D324BE38EACC}" destId="{E13BF405-74C2-47DE-9EE9-513C993B38C6}" srcOrd="0" destOrd="0" presId="urn:microsoft.com/office/officeart/2005/8/layout/hierarchy1"/>
    <dgm:cxn modelId="{64114579-C86B-49CB-92B4-02EA9D9F7F30}" srcId="{EFD6F137-6D3C-4AF1-936A-D324BE38EACC}" destId="{06547775-0760-4C67-B7DD-24B85D588BBD}" srcOrd="0" destOrd="0" parTransId="{9145C758-CE9E-4D48-A25C-12C7ADFE2849}" sibTransId="{37A3CF0A-9208-4A99-BD45-315C28AEAB5E}"/>
    <dgm:cxn modelId="{A4FBB0FD-B159-4790-863C-18608B8E5892}" srcId="{EFD6F137-6D3C-4AF1-936A-D324BE38EACC}" destId="{C6584F3B-94C2-475F-9D03-EEB16081D66B}" srcOrd="1" destOrd="0" parTransId="{C9CDEA91-1B1D-452F-9C66-101C2EEA5FFF}" sibTransId="{1F0AE81A-9CF5-4C83-B93A-E569CEA29905}"/>
    <dgm:cxn modelId="{D4B02A83-E3FC-415A-BB35-CB551378BBFE}" srcId="{ED72CD92-A35A-4E9B-A67A-5037FB8BD187}" destId="{EFD6F137-6D3C-4AF1-936A-D324BE38EACC}" srcOrd="0" destOrd="0" parTransId="{214AAB4B-C22D-4F88-A421-7962B5386734}" sibTransId="{AC1143B8-3EFD-4E6D-9917-A68A20941B20}"/>
    <dgm:cxn modelId="{F0EC9002-EA4B-47B6-9E38-01A68363C662}" type="presOf" srcId="{3415D411-F6F4-4D1B-9C0C-E2CD1D245EF5}" destId="{42F1AB57-35CE-4B6A-800C-CF65FAFE0333}" srcOrd="0" destOrd="0" presId="urn:microsoft.com/office/officeart/2005/8/layout/hierarchy1"/>
    <dgm:cxn modelId="{997E948A-51EC-4F83-8400-63DE204BC683}" type="presOf" srcId="{06547775-0760-4C67-B7DD-24B85D588BBD}" destId="{2C39F5AC-083E-418B-909A-F5D06CBDD9E7}" srcOrd="0" destOrd="0" presId="urn:microsoft.com/office/officeart/2005/8/layout/hierarchy1"/>
    <dgm:cxn modelId="{8A8CE938-3F40-4ABC-8914-5762AC137655}" type="presOf" srcId="{C9CDEA91-1B1D-452F-9C66-101C2EEA5FFF}" destId="{A15234E7-4012-4302-B4E7-16DFCD38D57D}" srcOrd="0" destOrd="0" presId="urn:microsoft.com/office/officeart/2005/8/layout/hierarchy1"/>
    <dgm:cxn modelId="{53087F9A-F7FA-406B-96AC-B5AE5ABF9380}" type="presOf" srcId="{853EC9A5-F297-42B0-AB60-B28D8CECA170}" destId="{8569968B-6158-4D76-A6B9-86ED82185318}" srcOrd="0" destOrd="0" presId="urn:microsoft.com/office/officeart/2005/8/layout/hierarchy1"/>
    <dgm:cxn modelId="{7DB374CE-2553-4124-A88C-1FC40434210A}" type="presOf" srcId="{ED72CD92-A35A-4E9B-A67A-5037FB8BD187}" destId="{C33BC352-9D6F-43E8-9676-D6B0431A19C7}" srcOrd="0" destOrd="0" presId="urn:microsoft.com/office/officeart/2005/8/layout/hierarchy1"/>
    <dgm:cxn modelId="{3DEA0503-4E7E-41AF-8361-977FDEDA2937}" srcId="{C6584F3B-94C2-475F-9D03-EEB16081D66B}" destId="{93E1F152-FC40-45F8-B0F1-E27D3FC3370E}" srcOrd="1" destOrd="0" parTransId="{31ED86AF-AAA5-46FD-B1B8-F8C590FFD7E3}" sibTransId="{FF9E96E7-1E3C-4EC3-A2C2-BB44E6A07C1F}"/>
    <dgm:cxn modelId="{BFCD59EA-F7C7-4B19-A71B-B33F63790C7C}" type="presOf" srcId="{C6584F3B-94C2-475F-9D03-EEB16081D66B}" destId="{D3BF6A1A-C105-4ED5-A307-5334874AC6F0}" srcOrd="0" destOrd="0" presId="urn:microsoft.com/office/officeart/2005/8/layout/hierarchy1"/>
    <dgm:cxn modelId="{007DAE1A-8F0C-480D-BAB0-F1EE97C2F65F}" type="presOf" srcId="{9145C758-CE9E-4D48-A25C-12C7ADFE2849}" destId="{F9D72179-5899-4205-A74C-E88ED8014149}" srcOrd="0" destOrd="0" presId="urn:microsoft.com/office/officeart/2005/8/layout/hierarchy1"/>
    <dgm:cxn modelId="{0DBD3814-A284-44A2-9566-6CE82249EDB0}" type="presParOf" srcId="{C33BC352-9D6F-43E8-9676-D6B0431A19C7}" destId="{1A2403B6-0C3F-4528-8F3F-E9655EE0A21E}" srcOrd="0" destOrd="0" presId="urn:microsoft.com/office/officeart/2005/8/layout/hierarchy1"/>
    <dgm:cxn modelId="{BB603C75-95A4-489D-8543-FA59CA6C3119}" type="presParOf" srcId="{1A2403B6-0C3F-4528-8F3F-E9655EE0A21E}" destId="{7FA9F2C6-F88B-4016-A35D-E7EFFE79C374}" srcOrd="0" destOrd="0" presId="urn:microsoft.com/office/officeart/2005/8/layout/hierarchy1"/>
    <dgm:cxn modelId="{C3E9B252-605C-4CE2-8590-636360A392AC}" type="presParOf" srcId="{7FA9F2C6-F88B-4016-A35D-E7EFFE79C374}" destId="{C69E4A11-86FB-464E-8897-D27D4AF7AD69}" srcOrd="0" destOrd="0" presId="urn:microsoft.com/office/officeart/2005/8/layout/hierarchy1"/>
    <dgm:cxn modelId="{DE7CEC13-5E16-4DA6-B3FD-79176650BF00}" type="presParOf" srcId="{7FA9F2C6-F88B-4016-A35D-E7EFFE79C374}" destId="{E13BF405-74C2-47DE-9EE9-513C993B38C6}" srcOrd="1" destOrd="0" presId="urn:microsoft.com/office/officeart/2005/8/layout/hierarchy1"/>
    <dgm:cxn modelId="{93057B65-7306-44E5-B583-FCB130DD7347}" type="presParOf" srcId="{1A2403B6-0C3F-4528-8F3F-E9655EE0A21E}" destId="{A4374ED7-1EA6-4CB6-B14E-69F79060E893}" srcOrd="1" destOrd="0" presId="urn:microsoft.com/office/officeart/2005/8/layout/hierarchy1"/>
    <dgm:cxn modelId="{F207F7AF-5767-4E31-8CFE-ED9B840E035D}" type="presParOf" srcId="{A4374ED7-1EA6-4CB6-B14E-69F79060E893}" destId="{F9D72179-5899-4205-A74C-E88ED8014149}" srcOrd="0" destOrd="0" presId="urn:microsoft.com/office/officeart/2005/8/layout/hierarchy1"/>
    <dgm:cxn modelId="{886FCBB7-8F98-4467-969C-CB0B8B261E5D}" type="presParOf" srcId="{A4374ED7-1EA6-4CB6-B14E-69F79060E893}" destId="{E4AF8C24-AB25-44C5-A0D2-3E9DE9BF3B20}" srcOrd="1" destOrd="0" presId="urn:microsoft.com/office/officeart/2005/8/layout/hierarchy1"/>
    <dgm:cxn modelId="{2FA8F21B-B425-4DB0-BABA-86EC2DB3C7B2}" type="presParOf" srcId="{E4AF8C24-AB25-44C5-A0D2-3E9DE9BF3B20}" destId="{D3A0D5AB-C17C-4F06-936F-0980CB8FA899}" srcOrd="0" destOrd="0" presId="urn:microsoft.com/office/officeart/2005/8/layout/hierarchy1"/>
    <dgm:cxn modelId="{978335C1-A97A-425F-A4D8-5A7442426B56}" type="presParOf" srcId="{D3A0D5AB-C17C-4F06-936F-0980CB8FA899}" destId="{71E293EC-B643-4F4B-94EF-D29DB5632013}" srcOrd="0" destOrd="0" presId="urn:microsoft.com/office/officeart/2005/8/layout/hierarchy1"/>
    <dgm:cxn modelId="{82EDD91A-3523-4F63-AC3D-4B4AA564EBE6}" type="presParOf" srcId="{D3A0D5AB-C17C-4F06-936F-0980CB8FA899}" destId="{2C39F5AC-083E-418B-909A-F5D06CBDD9E7}" srcOrd="1" destOrd="0" presId="urn:microsoft.com/office/officeart/2005/8/layout/hierarchy1"/>
    <dgm:cxn modelId="{A22E777B-10F0-4426-91D6-8558C2346423}" type="presParOf" srcId="{E4AF8C24-AB25-44C5-A0D2-3E9DE9BF3B20}" destId="{C07B2CCC-CBC3-43FF-8141-2E2057219E82}" srcOrd="1" destOrd="0" presId="urn:microsoft.com/office/officeart/2005/8/layout/hierarchy1"/>
    <dgm:cxn modelId="{2B35472F-3D29-4AF5-8650-B9CFD5A4FEC7}" type="presParOf" srcId="{A4374ED7-1EA6-4CB6-B14E-69F79060E893}" destId="{A15234E7-4012-4302-B4E7-16DFCD38D57D}" srcOrd="2" destOrd="0" presId="urn:microsoft.com/office/officeart/2005/8/layout/hierarchy1"/>
    <dgm:cxn modelId="{9126ABBB-F5E4-478B-85A3-065FE8B597A7}" type="presParOf" srcId="{A4374ED7-1EA6-4CB6-B14E-69F79060E893}" destId="{B90063B9-FAE8-40A4-BE97-7A431E3C9716}" srcOrd="3" destOrd="0" presId="urn:microsoft.com/office/officeart/2005/8/layout/hierarchy1"/>
    <dgm:cxn modelId="{B346C101-0244-43E0-861A-569DBFA5F472}" type="presParOf" srcId="{B90063B9-FAE8-40A4-BE97-7A431E3C9716}" destId="{911C55DD-11C8-468C-A310-27C01FFFBDFB}" srcOrd="0" destOrd="0" presId="urn:microsoft.com/office/officeart/2005/8/layout/hierarchy1"/>
    <dgm:cxn modelId="{A77A231F-FD59-40E8-A898-B040C4B40A49}" type="presParOf" srcId="{911C55DD-11C8-468C-A310-27C01FFFBDFB}" destId="{D6AE502F-A571-41E9-A088-01C405D32EC0}" srcOrd="0" destOrd="0" presId="urn:microsoft.com/office/officeart/2005/8/layout/hierarchy1"/>
    <dgm:cxn modelId="{6EC5D459-38D6-45E4-8BAB-FCB1E5FE018C}" type="presParOf" srcId="{911C55DD-11C8-468C-A310-27C01FFFBDFB}" destId="{D3BF6A1A-C105-4ED5-A307-5334874AC6F0}" srcOrd="1" destOrd="0" presId="urn:microsoft.com/office/officeart/2005/8/layout/hierarchy1"/>
    <dgm:cxn modelId="{1C9C3475-8F3A-460C-9E6E-0FD7BF11D1E9}" type="presParOf" srcId="{B90063B9-FAE8-40A4-BE97-7A431E3C9716}" destId="{876AAC76-75FB-44F3-8D5D-FF276E40F1EC}" srcOrd="1" destOrd="0" presId="urn:microsoft.com/office/officeart/2005/8/layout/hierarchy1"/>
    <dgm:cxn modelId="{8F9105EF-299E-4108-B964-0D7F02742D51}" type="presParOf" srcId="{876AAC76-75FB-44F3-8D5D-FF276E40F1EC}" destId="{8569968B-6158-4D76-A6B9-86ED82185318}" srcOrd="0" destOrd="0" presId="urn:microsoft.com/office/officeart/2005/8/layout/hierarchy1"/>
    <dgm:cxn modelId="{930985D7-4E35-4042-A640-6B12923855F2}" type="presParOf" srcId="{876AAC76-75FB-44F3-8D5D-FF276E40F1EC}" destId="{ABA99060-BFD9-45F1-BAFF-7D523ED819D4}" srcOrd="1" destOrd="0" presId="urn:microsoft.com/office/officeart/2005/8/layout/hierarchy1"/>
    <dgm:cxn modelId="{EB1D70E4-75EB-4FD7-AAA4-7702EB0E1825}" type="presParOf" srcId="{ABA99060-BFD9-45F1-BAFF-7D523ED819D4}" destId="{AB54F949-FB86-4E13-A787-09469CBEA940}" srcOrd="0" destOrd="0" presId="urn:microsoft.com/office/officeart/2005/8/layout/hierarchy1"/>
    <dgm:cxn modelId="{03316CF2-084B-48FE-8B95-95B88734F9E6}" type="presParOf" srcId="{AB54F949-FB86-4E13-A787-09469CBEA940}" destId="{186DE278-0EB6-4AFA-933B-9E7BC19BED03}" srcOrd="0" destOrd="0" presId="urn:microsoft.com/office/officeart/2005/8/layout/hierarchy1"/>
    <dgm:cxn modelId="{4B6EE28A-1CF1-4B45-9160-7A56CCA09E4C}" type="presParOf" srcId="{AB54F949-FB86-4E13-A787-09469CBEA940}" destId="{42F1AB57-35CE-4B6A-800C-CF65FAFE0333}" srcOrd="1" destOrd="0" presId="urn:microsoft.com/office/officeart/2005/8/layout/hierarchy1"/>
    <dgm:cxn modelId="{C4ACF8B4-0121-4E54-8708-C752B566DC58}" type="presParOf" srcId="{ABA99060-BFD9-45F1-BAFF-7D523ED819D4}" destId="{7DADEF3D-E764-4873-95FA-04C1F8CED16E}" srcOrd="1" destOrd="0" presId="urn:microsoft.com/office/officeart/2005/8/layout/hierarchy1"/>
    <dgm:cxn modelId="{E7458B85-38A8-43EB-A1F9-CAB980C5AAD7}" type="presParOf" srcId="{876AAC76-75FB-44F3-8D5D-FF276E40F1EC}" destId="{0969EBA0-DA6E-4235-9689-0733E2DD1430}" srcOrd="2" destOrd="0" presId="urn:microsoft.com/office/officeart/2005/8/layout/hierarchy1"/>
    <dgm:cxn modelId="{9C0B643C-2B11-43F2-B697-B3DCF0315474}" type="presParOf" srcId="{876AAC76-75FB-44F3-8D5D-FF276E40F1EC}" destId="{8EF67C04-EB00-4099-A1D5-35E5BE1C54D9}" srcOrd="3" destOrd="0" presId="urn:microsoft.com/office/officeart/2005/8/layout/hierarchy1"/>
    <dgm:cxn modelId="{0ED2CC31-8F7E-44BF-B342-A21287284BFE}" type="presParOf" srcId="{8EF67C04-EB00-4099-A1D5-35E5BE1C54D9}" destId="{13774594-982B-4760-A943-7C9D395E2C8E}" srcOrd="0" destOrd="0" presId="urn:microsoft.com/office/officeart/2005/8/layout/hierarchy1"/>
    <dgm:cxn modelId="{353756C2-173E-442D-A6F6-C1C8B79880FF}" type="presParOf" srcId="{13774594-982B-4760-A943-7C9D395E2C8E}" destId="{C72758BB-0941-4B13-8515-64AB2F2F2F9C}" srcOrd="0" destOrd="0" presId="urn:microsoft.com/office/officeart/2005/8/layout/hierarchy1"/>
    <dgm:cxn modelId="{B7EB9DCE-5D72-4D84-81B3-21EE90AE0E68}" type="presParOf" srcId="{13774594-982B-4760-A943-7C9D395E2C8E}" destId="{9B933055-18A1-4098-9E22-CD371BCFAC02}" srcOrd="1" destOrd="0" presId="urn:microsoft.com/office/officeart/2005/8/layout/hierarchy1"/>
    <dgm:cxn modelId="{028B0E89-3125-40C0-BBB0-0366D4B10ACD}" type="presParOf" srcId="{8EF67C04-EB00-4099-A1D5-35E5BE1C54D9}" destId="{D7675AEC-C6DA-4E74-AE2D-87E3B7D4E2F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6953AE-5C1B-4BC9-BA71-6032BB3A160B}">
      <dsp:nvSpPr>
        <dsp:cNvPr id="0" name=""/>
        <dsp:cNvSpPr/>
      </dsp:nvSpPr>
      <dsp:spPr>
        <a:xfrm>
          <a:off x="144018" y="150173"/>
          <a:ext cx="3420237" cy="2320413"/>
        </a:xfrm>
        <a:prstGeom prst="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To</a:t>
          </a:r>
          <a:r>
            <a:rPr lang="el-GR" sz="2000" kern="1200" dirty="0" smtClean="0"/>
            <a:t> Ευρωπαϊκό Πρόγραμμα </a:t>
          </a:r>
          <a:r>
            <a:rPr lang="en-US" sz="2000" kern="1200" dirty="0" smtClean="0"/>
            <a:t>Erasmus</a:t>
          </a:r>
          <a:r>
            <a:rPr lang="el-GR" sz="2000" kern="1200" dirty="0" smtClean="0"/>
            <a:t>+ για την περίοδο 2014-2020 είναι ένα πρόγραμμα της Ευρωπαϊκής Επιτροπής που αφορά την Εκπαίδευση, την Κατάρτιση, τη Νεολαία και τον Αθλητισμό. </a:t>
          </a:r>
          <a:endParaRPr lang="el-GR" sz="2000" kern="1200" dirty="0"/>
        </a:p>
      </dsp:txBody>
      <dsp:txXfrm>
        <a:off x="144018" y="150173"/>
        <a:ext cx="3420237" cy="2320413"/>
      </dsp:txXfrm>
    </dsp:sp>
    <dsp:sp modelId="{8AA3031C-75AF-434F-A28C-6E95FB797D16}">
      <dsp:nvSpPr>
        <dsp:cNvPr id="0" name=""/>
        <dsp:cNvSpPr/>
      </dsp:nvSpPr>
      <dsp:spPr>
        <a:xfrm>
          <a:off x="1872208" y="2686606"/>
          <a:ext cx="5360629" cy="2728426"/>
        </a:xfrm>
        <a:prstGeom prst="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latin typeface="+mn-lt"/>
            </a:rPr>
            <a:t>Αποτελεί συνένωση των  υφιστάμενων προγραμμάτων  της ΕΕ  όλων των τομέων της εκπαίδευσης: </a:t>
          </a:r>
        </a:p>
        <a:p>
          <a:pPr lvl="0" algn="l" defTabSz="711200">
            <a:lnSpc>
              <a:spcPct val="90000"/>
            </a:lnSpc>
            <a:spcBef>
              <a:spcPct val="0"/>
            </a:spcBef>
            <a:spcAft>
              <a:spcPct val="35000"/>
            </a:spcAft>
          </a:pPr>
          <a:r>
            <a:rPr lang="el-GR" sz="1600" kern="1200" dirty="0" smtClean="0">
              <a:latin typeface="+mn-lt"/>
            </a:rPr>
            <a:t> Δια Βίου Μάθησης</a:t>
          </a:r>
          <a:r>
            <a:rPr lang="en-US" sz="1600" kern="1200" dirty="0" smtClean="0">
              <a:latin typeface="+mn-lt"/>
            </a:rPr>
            <a:t>-Erasmus  (</a:t>
          </a:r>
          <a:r>
            <a:rPr lang="el-GR" sz="1600" kern="1200" dirty="0" smtClean="0">
              <a:latin typeface="+mn-lt"/>
            </a:rPr>
            <a:t>ανώτατη εκπαίδευση)</a:t>
          </a:r>
          <a:endParaRPr lang="en-US" sz="1600" kern="1200" dirty="0" smtClean="0">
            <a:latin typeface="+mn-lt"/>
          </a:endParaRPr>
        </a:p>
        <a:p>
          <a:pPr lvl="0" algn="l" defTabSz="711200">
            <a:lnSpc>
              <a:spcPct val="90000"/>
            </a:lnSpc>
            <a:spcBef>
              <a:spcPct val="0"/>
            </a:spcBef>
            <a:spcAft>
              <a:spcPct val="35000"/>
            </a:spcAft>
          </a:pPr>
          <a:r>
            <a:rPr lang="el-GR" sz="1600" kern="1200" dirty="0" smtClean="0">
              <a:latin typeface="+mn-lt"/>
            </a:rPr>
            <a:t> </a:t>
          </a:r>
          <a:r>
            <a:rPr lang="en-US" sz="1600" kern="1200" dirty="0" smtClean="0">
              <a:latin typeface="+mn-lt"/>
            </a:rPr>
            <a:t>Leonardo </a:t>
          </a:r>
          <a:r>
            <a:rPr lang="en-US" sz="1600" kern="1200" dirty="0" err="1" smtClean="0">
              <a:latin typeface="+mn-lt"/>
            </a:rPr>
            <a:t>daVinci</a:t>
          </a:r>
          <a:r>
            <a:rPr lang="el-GR" sz="1600" kern="1200" dirty="0" smtClean="0">
              <a:latin typeface="+mn-lt"/>
            </a:rPr>
            <a:t>  (επαγγελματική εκπαίδευση και κατάρτιση) </a:t>
          </a:r>
          <a:r>
            <a:rPr lang="en-US" sz="1600" kern="1200" dirty="0" err="1" smtClean="0">
              <a:latin typeface="+mn-lt"/>
            </a:rPr>
            <a:t>Comenious</a:t>
          </a:r>
          <a:r>
            <a:rPr lang="el-GR" sz="1600" kern="1200" dirty="0" smtClean="0">
              <a:latin typeface="+mn-lt"/>
            </a:rPr>
            <a:t> (σχολική εκπαίδευση)</a:t>
          </a:r>
          <a:r>
            <a:rPr lang="en-US" sz="1600" kern="1200" dirty="0" smtClean="0">
              <a:latin typeface="+mn-lt"/>
            </a:rPr>
            <a:t> </a:t>
          </a:r>
          <a:endParaRPr lang="el-GR" sz="1600" kern="1200" dirty="0" smtClean="0">
            <a:latin typeface="+mn-lt"/>
          </a:endParaRPr>
        </a:p>
        <a:p>
          <a:pPr lvl="0" algn="l" defTabSz="711200">
            <a:lnSpc>
              <a:spcPct val="90000"/>
            </a:lnSpc>
            <a:spcBef>
              <a:spcPct val="0"/>
            </a:spcBef>
            <a:spcAft>
              <a:spcPct val="35000"/>
            </a:spcAft>
          </a:pPr>
          <a:r>
            <a:rPr lang="en-US" sz="1600" kern="1200" dirty="0" err="1" smtClean="0">
              <a:latin typeface="+mn-lt"/>
            </a:rPr>
            <a:t>Grundtvig</a:t>
          </a:r>
          <a:r>
            <a:rPr lang="el-GR" sz="1600" kern="1200" dirty="0" smtClean="0">
              <a:latin typeface="+mn-lt"/>
            </a:rPr>
            <a:t> (εκπαίδευση ενηλίκων)</a:t>
          </a:r>
        </a:p>
        <a:p>
          <a:pPr lvl="0" algn="l" defTabSz="711200">
            <a:lnSpc>
              <a:spcPct val="90000"/>
            </a:lnSpc>
            <a:spcBef>
              <a:spcPct val="0"/>
            </a:spcBef>
            <a:spcAft>
              <a:spcPct val="35000"/>
            </a:spcAft>
          </a:pPr>
          <a:r>
            <a:rPr lang="el-GR" sz="1600" kern="1200" dirty="0" smtClean="0">
              <a:latin typeface="+mn-lt"/>
            </a:rPr>
            <a:t> Νεολαία εν Δράσει </a:t>
          </a:r>
        </a:p>
        <a:p>
          <a:pPr lvl="0" algn="l" defTabSz="711200">
            <a:lnSpc>
              <a:spcPct val="90000"/>
            </a:lnSpc>
            <a:spcBef>
              <a:spcPct val="0"/>
            </a:spcBef>
            <a:spcAft>
              <a:spcPct val="35000"/>
            </a:spcAft>
          </a:pPr>
          <a:r>
            <a:rPr lang="el-GR" sz="1600" kern="1200" dirty="0" smtClean="0">
              <a:latin typeface="+mn-lt"/>
            </a:rPr>
            <a:t> 5 διεθνών προγραμμάτων συνεργασίας (</a:t>
          </a:r>
          <a:r>
            <a:rPr lang="en-US" sz="1600" kern="1200" dirty="0" smtClean="0">
              <a:latin typeface="+mn-lt"/>
            </a:rPr>
            <a:t>Erasmus </a:t>
          </a:r>
          <a:r>
            <a:rPr lang="en-US" sz="1600" kern="1200" dirty="0" err="1" smtClean="0">
              <a:latin typeface="+mn-lt"/>
            </a:rPr>
            <a:t>Mundus</a:t>
          </a:r>
          <a:r>
            <a:rPr lang="el-GR" sz="1600" kern="1200" dirty="0" smtClean="0">
              <a:latin typeface="+mn-lt"/>
            </a:rPr>
            <a:t>, </a:t>
          </a:r>
          <a:r>
            <a:rPr lang="en-US" sz="1600" kern="1200" dirty="0" smtClean="0">
              <a:latin typeface="+mn-lt"/>
            </a:rPr>
            <a:t>Tempus</a:t>
          </a:r>
          <a:r>
            <a:rPr lang="el-GR" sz="1600" kern="1200" dirty="0" smtClean="0">
              <a:latin typeface="+mn-lt"/>
            </a:rPr>
            <a:t>, </a:t>
          </a:r>
          <a:r>
            <a:rPr lang="en-US" sz="1600" kern="1200" dirty="0" smtClean="0">
              <a:latin typeface="+mn-lt"/>
            </a:rPr>
            <a:t>Alfa</a:t>
          </a:r>
          <a:r>
            <a:rPr lang="el-GR" sz="1600" kern="1200" dirty="0" smtClean="0">
              <a:latin typeface="+mn-lt"/>
            </a:rPr>
            <a:t>, Ε</a:t>
          </a:r>
          <a:r>
            <a:rPr lang="en-US" sz="1600" kern="1200" dirty="0" err="1" smtClean="0">
              <a:latin typeface="+mn-lt"/>
            </a:rPr>
            <a:t>dulink</a:t>
          </a:r>
          <a:r>
            <a:rPr lang="el-GR" sz="1600" kern="1200" dirty="0" smtClean="0">
              <a:latin typeface="+mn-lt"/>
            </a:rPr>
            <a:t>)</a:t>
          </a:r>
        </a:p>
        <a:p>
          <a:pPr lvl="0" algn="l" defTabSz="711200">
            <a:lnSpc>
              <a:spcPct val="90000"/>
            </a:lnSpc>
            <a:spcBef>
              <a:spcPct val="0"/>
            </a:spcBef>
            <a:spcAft>
              <a:spcPct val="35000"/>
            </a:spcAft>
          </a:pPr>
          <a:r>
            <a:rPr lang="el-GR" sz="1600" kern="1200" dirty="0" smtClean="0">
              <a:latin typeface="+mn-lt"/>
            </a:rPr>
            <a:t>Προγράμματα  για τη συνεργασία των </a:t>
          </a:r>
          <a:r>
            <a:rPr lang="el-GR" sz="1600" kern="1200" smtClean="0">
              <a:latin typeface="+mn-lt"/>
            </a:rPr>
            <a:t>βιομηχανικών χωρών</a:t>
          </a:r>
          <a:endParaRPr lang="el-GR" sz="1600" kern="1200" dirty="0">
            <a:latin typeface="+mn-lt"/>
          </a:endParaRPr>
        </a:p>
      </dsp:txBody>
      <dsp:txXfrm>
        <a:off x="1872208" y="2686606"/>
        <a:ext cx="5360629" cy="2728426"/>
      </dsp:txXfrm>
    </dsp:sp>
    <dsp:sp modelId="{380D816A-864F-41E7-893E-498E2E6905CB}">
      <dsp:nvSpPr>
        <dsp:cNvPr id="0" name=""/>
        <dsp:cNvSpPr/>
      </dsp:nvSpPr>
      <dsp:spPr>
        <a:xfrm>
          <a:off x="3816428" y="166326"/>
          <a:ext cx="4871322" cy="2272558"/>
        </a:xfrm>
        <a:prstGeom prst="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Αποσκοπεί στην ενίσχυση των δεξιοτήτων και απασχολησιμότητας, καθώς και στον εκσυγχρονισμό των συστημάτων Εκπαίδευσης, Κατάρτισης και Νεολαίας, σε όλους τους τομείς της Δια Βίου Μάθησης (Ανώτατη Εκπαίδευση, Επαγγελματική Εκπαίδευση και Κατάρτιση, Εκπαίδευση Ενηλίκων, Σχολική Εκπαίδευση, δραστηριότητες νεολαίας, κτλ). </a:t>
          </a:r>
          <a:endParaRPr lang="el-GR" sz="1800" kern="1200" dirty="0"/>
        </a:p>
      </dsp:txBody>
      <dsp:txXfrm>
        <a:off x="3816428" y="166326"/>
        <a:ext cx="4871322" cy="22725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0F1D98-5732-443A-AA7F-73F57DAEFB5F}">
      <dsp:nvSpPr>
        <dsp:cNvPr id="0" name=""/>
        <dsp:cNvSpPr/>
      </dsp:nvSpPr>
      <dsp:spPr>
        <a:xfrm rot="3496808">
          <a:off x="2388369" y="3515024"/>
          <a:ext cx="301211" cy="50449"/>
        </a:xfrm>
        <a:custGeom>
          <a:avLst/>
          <a:gdLst/>
          <a:ahLst/>
          <a:cxnLst/>
          <a:rect l="0" t="0" r="0" b="0"/>
          <a:pathLst>
            <a:path>
              <a:moveTo>
                <a:pt x="0" y="25224"/>
              </a:moveTo>
              <a:lnTo>
                <a:pt x="301211" y="252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9BF4A-BC35-4441-BDAA-F4D2A39E6590}">
      <dsp:nvSpPr>
        <dsp:cNvPr id="0" name=""/>
        <dsp:cNvSpPr/>
      </dsp:nvSpPr>
      <dsp:spPr>
        <a:xfrm rot="35912">
          <a:off x="2792910" y="2528559"/>
          <a:ext cx="927643" cy="50449"/>
        </a:xfrm>
        <a:custGeom>
          <a:avLst/>
          <a:gdLst/>
          <a:ahLst/>
          <a:cxnLst/>
          <a:rect l="0" t="0" r="0" b="0"/>
          <a:pathLst>
            <a:path>
              <a:moveTo>
                <a:pt x="0" y="25224"/>
              </a:moveTo>
              <a:lnTo>
                <a:pt x="927643" y="252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3E8DF-87ED-4E63-862B-AA9B00960E60}">
      <dsp:nvSpPr>
        <dsp:cNvPr id="0" name=""/>
        <dsp:cNvSpPr/>
      </dsp:nvSpPr>
      <dsp:spPr>
        <a:xfrm rot="18433559">
          <a:off x="2522585" y="1519771"/>
          <a:ext cx="307728" cy="50449"/>
        </a:xfrm>
        <a:custGeom>
          <a:avLst/>
          <a:gdLst/>
          <a:ahLst/>
          <a:cxnLst/>
          <a:rect l="0" t="0" r="0" b="0"/>
          <a:pathLst>
            <a:path>
              <a:moveTo>
                <a:pt x="0" y="25224"/>
              </a:moveTo>
              <a:lnTo>
                <a:pt x="307728" y="252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95C1F-8BE9-4553-90C7-E67E376C53C1}">
      <dsp:nvSpPr>
        <dsp:cNvPr id="0" name=""/>
        <dsp:cNvSpPr/>
      </dsp:nvSpPr>
      <dsp:spPr>
        <a:xfrm>
          <a:off x="665723" y="1822596"/>
          <a:ext cx="2078525" cy="1570140"/>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EBC834-C45C-4896-BDEC-50A096356C88}">
      <dsp:nvSpPr>
        <dsp:cNvPr id="0" name=""/>
        <dsp:cNvSpPr/>
      </dsp:nvSpPr>
      <dsp:spPr>
        <a:xfrm>
          <a:off x="2267742" y="99386"/>
          <a:ext cx="1942070" cy="1410935"/>
        </a:xfrm>
        <a:prstGeom prst="ellipse">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ΚΑ</a:t>
          </a:r>
          <a:r>
            <a:rPr lang="en-US" sz="1800" kern="1200" dirty="0" smtClean="0"/>
            <a:t>1: </a:t>
          </a:r>
          <a:r>
            <a:rPr lang="el-GR" sz="1800" kern="1200" dirty="0" smtClean="0"/>
            <a:t>Μαθησιακή Κινητικότητα Ατόμων</a:t>
          </a:r>
          <a:endParaRPr lang="el-GR" sz="1800" kern="1200" dirty="0"/>
        </a:p>
      </dsp:txBody>
      <dsp:txXfrm>
        <a:off x="2267742" y="99386"/>
        <a:ext cx="1942070" cy="1410935"/>
      </dsp:txXfrm>
    </dsp:sp>
    <dsp:sp modelId="{8AC72017-4015-4E9E-A22A-61EA6BC45859}">
      <dsp:nvSpPr>
        <dsp:cNvPr id="0" name=""/>
        <dsp:cNvSpPr/>
      </dsp:nvSpPr>
      <dsp:spPr>
        <a:xfrm>
          <a:off x="3801009" y="99386"/>
          <a:ext cx="2913105" cy="141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Learning Mobility of Individuals</a:t>
          </a:r>
          <a:endParaRPr lang="el-GR" kern="1200" dirty="0"/>
        </a:p>
      </dsp:txBody>
      <dsp:txXfrm>
        <a:off x="3801009" y="99386"/>
        <a:ext cx="2913105" cy="1410935"/>
      </dsp:txXfrm>
    </dsp:sp>
    <dsp:sp modelId="{ADD7877B-3B78-468F-A095-04185A3ADAE4}">
      <dsp:nvSpPr>
        <dsp:cNvPr id="0" name=""/>
        <dsp:cNvSpPr/>
      </dsp:nvSpPr>
      <dsp:spPr>
        <a:xfrm>
          <a:off x="3720483" y="1279977"/>
          <a:ext cx="2231982" cy="2580619"/>
        </a:xfrm>
        <a:prstGeom prst="ellipse">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smtClean="0"/>
            <a:t>ΚΑ</a:t>
          </a:r>
          <a:r>
            <a:rPr lang="en-US" sz="1800" b="1" kern="1200" dirty="0" smtClean="0"/>
            <a:t>2: </a:t>
          </a:r>
          <a:r>
            <a:rPr lang="el-GR" sz="1800" b="1" kern="1200" dirty="0" smtClean="0"/>
            <a:t>Συνεργασία για την Καινοτομία και την Ανταλλαγή Καλών Πρακτικών</a:t>
          </a:r>
          <a:r>
            <a:rPr lang="en-US" sz="1800" b="1" kern="1200" dirty="0" smtClean="0"/>
            <a:t>-</a:t>
          </a:r>
          <a:r>
            <a:rPr lang="el-GR" sz="1800" b="1" kern="1200" dirty="0" smtClean="0"/>
            <a:t>Στρατηγικές Συμπράξεις</a:t>
          </a:r>
          <a:r>
            <a:rPr lang="en-US" sz="1800" b="1" kern="1200" dirty="0" smtClean="0"/>
            <a:t> </a:t>
          </a:r>
          <a:endParaRPr lang="el-GR" sz="1800" b="1" kern="1200" dirty="0"/>
        </a:p>
      </dsp:txBody>
      <dsp:txXfrm>
        <a:off x="3720483" y="1279977"/>
        <a:ext cx="2231982" cy="2580619"/>
      </dsp:txXfrm>
    </dsp:sp>
    <dsp:sp modelId="{0CF5AD78-4944-44C7-B2A0-3CB3E72056BF}">
      <dsp:nvSpPr>
        <dsp:cNvPr id="0" name=""/>
        <dsp:cNvSpPr/>
      </dsp:nvSpPr>
      <dsp:spPr>
        <a:xfrm>
          <a:off x="5181271" y="1279977"/>
          <a:ext cx="3347973" cy="258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Cooperation for Innovation and Exchange of </a:t>
          </a:r>
          <a:r>
            <a:rPr lang="el-GR" sz="2000" kern="1200" dirty="0" smtClean="0"/>
            <a:t> </a:t>
          </a:r>
          <a:r>
            <a:rPr lang="en-US" sz="2000" kern="1200" dirty="0" smtClean="0"/>
            <a:t>Good Practices-Strategic Partnerships</a:t>
          </a:r>
          <a:endParaRPr lang="el-GR" sz="2000" kern="1200" dirty="0"/>
        </a:p>
      </dsp:txBody>
      <dsp:txXfrm>
        <a:off x="5181271" y="1279977"/>
        <a:ext cx="3347973" cy="2580619"/>
      </dsp:txXfrm>
    </dsp:sp>
    <dsp:sp modelId="{F7090B6C-957C-4BC9-B472-998B3FCECBDD}">
      <dsp:nvSpPr>
        <dsp:cNvPr id="0" name=""/>
        <dsp:cNvSpPr/>
      </dsp:nvSpPr>
      <dsp:spPr>
        <a:xfrm>
          <a:off x="2123728" y="3572492"/>
          <a:ext cx="1872145" cy="1620784"/>
        </a:xfrm>
        <a:prstGeom prst="ellipse">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KA</a:t>
          </a:r>
          <a:r>
            <a:rPr lang="el-GR" sz="1600" b="1" kern="1200" dirty="0" smtClean="0"/>
            <a:t>3/</a:t>
          </a:r>
          <a:r>
            <a:rPr lang="en-US" sz="1600" b="1" kern="1200" dirty="0" smtClean="0"/>
            <a:t>E</a:t>
          </a:r>
          <a:r>
            <a:rPr lang="el-GR" sz="1600" b="1" kern="1200" dirty="0" err="1" smtClean="0"/>
            <a:t>νίσχυση</a:t>
          </a:r>
          <a:r>
            <a:rPr lang="el-GR" sz="1600" b="1" kern="1200" dirty="0" smtClean="0"/>
            <a:t> σε θέματα </a:t>
          </a:r>
          <a:r>
            <a:rPr lang="el-GR" sz="1600" b="1" kern="1200" dirty="0" err="1" smtClean="0"/>
            <a:t>Μεταρρύθμι</a:t>
          </a:r>
          <a:r>
            <a:rPr lang="en-US" sz="1600" b="1" kern="1200" dirty="0" smtClean="0"/>
            <a:t>-</a:t>
          </a:r>
          <a:r>
            <a:rPr lang="el-GR" sz="1600" b="1" kern="1200" dirty="0" smtClean="0"/>
            <a:t>σης Πολιτικής </a:t>
          </a:r>
          <a:endParaRPr lang="el-GR" sz="1600" b="1" kern="1200" dirty="0"/>
        </a:p>
      </dsp:txBody>
      <dsp:txXfrm>
        <a:off x="2123728" y="3572492"/>
        <a:ext cx="1872145" cy="1620784"/>
      </dsp:txXfrm>
    </dsp:sp>
    <dsp:sp modelId="{7326FB0C-4118-43BF-A79B-0B5E54089900}">
      <dsp:nvSpPr>
        <dsp:cNvPr id="0" name=""/>
        <dsp:cNvSpPr/>
      </dsp:nvSpPr>
      <dsp:spPr>
        <a:xfrm>
          <a:off x="3674476" y="3572492"/>
          <a:ext cx="2808218" cy="162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Support for Policy Reform</a:t>
          </a:r>
          <a:endParaRPr lang="el-GR" sz="1800" b="1" kern="1200" dirty="0"/>
        </a:p>
      </dsp:txBody>
      <dsp:txXfrm>
        <a:off x="3674476" y="3572492"/>
        <a:ext cx="2808218" cy="16207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D0A14-1D6B-4800-9779-67BEA8B28EAD}">
      <dsp:nvSpPr>
        <dsp:cNvPr id="0" name=""/>
        <dsp:cNvSpPr/>
      </dsp:nvSpPr>
      <dsp:spPr>
        <a:xfrm>
          <a:off x="0" y="832541"/>
          <a:ext cx="8003232" cy="898560"/>
        </a:xfrm>
        <a:prstGeom prst="roundRec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Σχολική εκπαίδευση</a:t>
          </a:r>
          <a:endParaRPr lang="el-GR" sz="2400" kern="1200" dirty="0"/>
        </a:p>
      </dsp:txBody>
      <dsp:txXfrm>
        <a:off x="0" y="832541"/>
        <a:ext cx="8003232" cy="898560"/>
      </dsp:txXfrm>
    </dsp:sp>
    <dsp:sp modelId="{48CEB5CE-059F-46AF-9C38-AE45F496B716}">
      <dsp:nvSpPr>
        <dsp:cNvPr id="0" name=""/>
        <dsp:cNvSpPr/>
      </dsp:nvSpPr>
      <dsp:spPr>
        <a:xfrm>
          <a:off x="0" y="0"/>
          <a:ext cx="8003232"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0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l-GR" sz="2400" kern="1200" dirty="0" smtClean="0"/>
            <a:t>Το ΙΚΥ  διαχειρίζεται τις αποκεντρωμένες δράσεις ΚΑ1 και ΚΑ2  για τους παρακάτω τομείς: </a:t>
          </a:r>
          <a:endParaRPr lang="el-GR" sz="2400" kern="1200" dirty="0"/>
        </a:p>
      </dsp:txBody>
      <dsp:txXfrm>
        <a:off x="0" y="0"/>
        <a:ext cx="8003232" cy="794880"/>
      </dsp:txXfrm>
    </dsp:sp>
    <dsp:sp modelId="{9D11A7DF-B2C9-408F-9E6B-5595A1B13592}">
      <dsp:nvSpPr>
        <dsp:cNvPr id="0" name=""/>
        <dsp:cNvSpPr/>
      </dsp:nvSpPr>
      <dsp:spPr>
        <a:xfrm>
          <a:off x="0" y="1837588"/>
          <a:ext cx="8003232" cy="898560"/>
        </a:xfrm>
        <a:prstGeom prst="round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Εκπαίδευση και κατάρτιση</a:t>
          </a:r>
          <a:endParaRPr lang="el-GR" sz="2400" kern="1200" dirty="0"/>
        </a:p>
      </dsp:txBody>
      <dsp:txXfrm>
        <a:off x="0" y="1837588"/>
        <a:ext cx="8003232" cy="898560"/>
      </dsp:txXfrm>
    </dsp:sp>
    <dsp:sp modelId="{463C7AEB-8792-4C97-905A-E0D6D7D48A1F}">
      <dsp:nvSpPr>
        <dsp:cNvPr id="0" name=""/>
        <dsp:cNvSpPr/>
      </dsp:nvSpPr>
      <dsp:spPr>
        <a:xfrm>
          <a:off x="0" y="2874388"/>
          <a:ext cx="8003232" cy="8985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Δράση </a:t>
          </a:r>
          <a:r>
            <a:rPr lang="en-US" sz="2400" kern="1200" dirty="0" smtClean="0"/>
            <a:t>Jean Monnet</a:t>
          </a:r>
          <a:endParaRPr lang="el-GR" sz="2400" kern="1200" dirty="0"/>
        </a:p>
      </dsp:txBody>
      <dsp:txXfrm>
        <a:off x="0" y="2874388"/>
        <a:ext cx="8003232" cy="898560"/>
      </dsp:txXfrm>
    </dsp:sp>
    <dsp:sp modelId="{2E43A214-9D93-484E-88E8-CC34550CFF71}">
      <dsp:nvSpPr>
        <dsp:cNvPr id="0" name=""/>
        <dsp:cNvSpPr/>
      </dsp:nvSpPr>
      <dsp:spPr>
        <a:xfrm>
          <a:off x="0" y="3808523"/>
          <a:ext cx="8003232" cy="898560"/>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Αθλητισμός</a:t>
          </a:r>
          <a:endParaRPr lang="el-GR" sz="2400" kern="1200" dirty="0"/>
        </a:p>
      </dsp:txBody>
      <dsp:txXfrm>
        <a:off x="0" y="3808523"/>
        <a:ext cx="8003232" cy="8985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06574-7481-422B-AFFB-F88E32566F52}">
      <dsp:nvSpPr>
        <dsp:cNvPr id="0" name=""/>
        <dsp:cNvSpPr/>
      </dsp:nvSpPr>
      <dsp:spPr>
        <a:xfrm>
          <a:off x="756754" y="625281"/>
          <a:ext cx="2300485" cy="1919163"/>
        </a:xfrm>
        <a:prstGeom prst="roundRect">
          <a:avLst>
            <a:gd name="adj" fmla="val 10000"/>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ΚΑ1: Μαθησιακή Κινητικότητα Προσωπικού σχολικής εκπαίδευσης</a:t>
          </a:r>
          <a:endParaRPr lang="el-GR" sz="2000" b="1" kern="1200" dirty="0"/>
        </a:p>
      </dsp:txBody>
      <dsp:txXfrm>
        <a:off x="756754" y="625281"/>
        <a:ext cx="2300485" cy="1919163"/>
      </dsp:txXfrm>
    </dsp:sp>
    <dsp:sp modelId="{5FEF79D8-112B-4048-AE96-FEFFC97C5EEF}">
      <dsp:nvSpPr>
        <dsp:cNvPr id="0" name=""/>
        <dsp:cNvSpPr/>
      </dsp:nvSpPr>
      <dsp:spPr>
        <a:xfrm rot="21600000">
          <a:off x="3425898" y="1583434"/>
          <a:ext cx="593452" cy="2124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l-GR" sz="900" kern="1200"/>
        </a:p>
      </dsp:txBody>
      <dsp:txXfrm rot="21600000">
        <a:off x="3425898" y="1583434"/>
        <a:ext cx="593452" cy="212438"/>
      </dsp:txXfrm>
    </dsp:sp>
    <dsp:sp modelId="{57CF90B1-55A9-4322-8B38-56A8FAF044DA}">
      <dsp:nvSpPr>
        <dsp:cNvPr id="0" name=""/>
        <dsp:cNvSpPr/>
      </dsp:nvSpPr>
      <dsp:spPr>
        <a:xfrm>
          <a:off x="4429167" y="576064"/>
          <a:ext cx="3859995" cy="2531518"/>
        </a:xfrm>
        <a:prstGeom prst="roundRect">
          <a:avLst>
            <a:gd name="adj" fmla="val 10000"/>
          </a:avLst>
        </a:prstGeom>
        <a:solidFill>
          <a:schemeClr val="accent3">
            <a:hueOff val="1477114"/>
            <a:satOff val="-7069"/>
            <a:lumOff val="39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Προσφέρει την ευκαιρία σε στελέχη σχολικών μονάδων (δημόσια  ή ιδιωτικά) να βιώσουν μια μαθησιακή εμπειρία σε μια άλλη χώρα, ώστε να βελτιώσουν τις γνώσεις, τις δεξιότητες  (γλωσσικές , κ. α) και τις ικανότητές τους  και να έρθουν σε επαφή με μια νέα κουλτούρα και πολιτισμό και να αναπτύξουν το αίσθημα της ευρωπαϊκής ταυτότητας. </a:t>
          </a:r>
        </a:p>
      </dsp:txBody>
      <dsp:txXfrm>
        <a:off x="4429167" y="576064"/>
        <a:ext cx="3859995" cy="2531518"/>
      </dsp:txXfrm>
    </dsp:sp>
    <dsp:sp modelId="{80FE6496-97DD-4F79-952C-719E03528AFC}">
      <dsp:nvSpPr>
        <dsp:cNvPr id="0" name=""/>
        <dsp:cNvSpPr/>
      </dsp:nvSpPr>
      <dsp:spPr>
        <a:xfrm rot="5400000">
          <a:off x="8259337" y="3023942"/>
          <a:ext cx="373849" cy="24096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l-GR" sz="2100" kern="1200"/>
        </a:p>
      </dsp:txBody>
      <dsp:txXfrm rot="5400000">
        <a:off x="8259337" y="3023942"/>
        <a:ext cx="373849" cy="240964"/>
      </dsp:txXfrm>
    </dsp:sp>
    <dsp:sp modelId="{C859591C-E3E6-42F6-AFA0-A5C6885212C0}">
      <dsp:nvSpPr>
        <dsp:cNvPr id="0" name=""/>
        <dsp:cNvSpPr/>
      </dsp:nvSpPr>
      <dsp:spPr>
        <a:xfrm>
          <a:off x="3463495" y="3384379"/>
          <a:ext cx="5394816" cy="2631557"/>
        </a:xfrm>
        <a:prstGeom prst="roundRect">
          <a:avLst>
            <a:gd name="adj" fmla="val 10000"/>
          </a:avLst>
        </a:prstGeom>
        <a:solidFill>
          <a:schemeClr val="accent3">
            <a:hueOff val="2954227"/>
            <a:satOff val="-14138"/>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Επιδρά στη διασφάλιση και μεγιστοποίηση των δραστηριοτήτων της επαγγελματικής εξέλιξης όλων των μελών του προσωπικού των σχολικών μονάδων.</a:t>
          </a:r>
        </a:p>
        <a:p>
          <a:pPr lvl="0" algn="ctr" defTabSz="800100">
            <a:lnSpc>
              <a:spcPct val="90000"/>
            </a:lnSpc>
            <a:spcBef>
              <a:spcPct val="0"/>
            </a:spcBef>
            <a:spcAft>
              <a:spcPct val="35000"/>
            </a:spcAft>
          </a:pPr>
          <a:r>
            <a:rPr lang="el-GR" sz="1800" kern="1200" dirty="0" smtClean="0"/>
            <a:t> Τα σχολεία πρέπει να εξασφαλίζουν την επαρκή διάδοση των αποτελεσμάτων των παραπάνω δράσεων και την ενσωμάτωση των ικανοτήτων που αποκτά το προσωπικό τους στη διδακτική πρακτική του σχολείου μετά το  πέρας της κινητικότητας.</a:t>
          </a:r>
        </a:p>
      </dsp:txBody>
      <dsp:txXfrm>
        <a:off x="3463495" y="3384379"/>
        <a:ext cx="5394816" cy="263155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06574-7481-422B-AFFB-F88E32566F52}">
      <dsp:nvSpPr>
        <dsp:cNvPr id="0" name=""/>
        <dsp:cNvSpPr/>
      </dsp:nvSpPr>
      <dsp:spPr>
        <a:xfrm>
          <a:off x="70266" y="284233"/>
          <a:ext cx="3692476" cy="1955761"/>
        </a:xfrm>
        <a:prstGeom prst="roundRect">
          <a:avLst>
            <a:gd name="adj" fmla="val 10000"/>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FFFF00"/>
              </a:solidFill>
            </a:rPr>
            <a:t>Τομέας Σχολικής Εκπαίδευσης</a:t>
          </a:r>
        </a:p>
        <a:p>
          <a:pPr lvl="0" algn="ctr" defTabSz="800100">
            <a:lnSpc>
              <a:spcPct val="90000"/>
            </a:lnSpc>
            <a:spcBef>
              <a:spcPct val="0"/>
            </a:spcBef>
            <a:spcAft>
              <a:spcPct val="35000"/>
            </a:spcAft>
          </a:pPr>
          <a:r>
            <a:rPr lang="el-GR" sz="1800" b="1" kern="1200" dirty="0" smtClean="0">
              <a:solidFill>
                <a:srgbClr val="FFFF00"/>
              </a:solidFill>
            </a:rPr>
            <a:t>Δράση ΚΑ2: Συνεργασία για Καινοτομία και Ανταλλαγή Καλών Πρακτικών</a:t>
          </a:r>
          <a:r>
            <a:rPr lang="en-US" sz="1800" b="1" kern="1200" dirty="0" smtClean="0">
              <a:solidFill>
                <a:srgbClr val="FFFF00"/>
              </a:solidFill>
            </a:rPr>
            <a:t> –</a:t>
          </a:r>
          <a:r>
            <a:rPr lang="el-GR" sz="1800" b="1" kern="1200" dirty="0" smtClean="0">
              <a:solidFill>
                <a:srgbClr val="FFFF00"/>
              </a:solidFill>
            </a:rPr>
            <a:t>Στρατηγικές Συμπράξεις</a:t>
          </a:r>
          <a:endParaRPr lang="el-GR" sz="1800" kern="1200" dirty="0" smtClean="0">
            <a:solidFill>
              <a:srgbClr val="FFFF00"/>
            </a:solidFill>
          </a:endParaRPr>
        </a:p>
        <a:p>
          <a:pPr lvl="0" algn="ctr" defTabSz="800100">
            <a:lnSpc>
              <a:spcPct val="90000"/>
            </a:lnSpc>
            <a:spcBef>
              <a:spcPct val="0"/>
            </a:spcBef>
            <a:spcAft>
              <a:spcPct val="35000"/>
            </a:spcAft>
          </a:pPr>
          <a:r>
            <a:rPr lang="en-US" sz="1800" b="1" kern="1200" dirty="0" smtClean="0">
              <a:latin typeface="Cambria" panose="02040503050406030204" pitchFamily="18" charset="0"/>
            </a:rPr>
            <a:t>Co-operation for Innovation and Good Practices</a:t>
          </a:r>
          <a:endParaRPr lang="el-GR" sz="1800" kern="1200" dirty="0">
            <a:latin typeface="Cambria" panose="02040503050406030204" pitchFamily="18" charset="0"/>
          </a:endParaRPr>
        </a:p>
      </dsp:txBody>
      <dsp:txXfrm>
        <a:off x="70266" y="284233"/>
        <a:ext cx="3692476" cy="1955761"/>
      </dsp:txXfrm>
    </dsp:sp>
    <dsp:sp modelId="{5FEF79D8-112B-4048-AE96-FEFFC97C5EEF}">
      <dsp:nvSpPr>
        <dsp:cNvPr id="0" name=""/>
        <dsp:cNvSpPr/>
      </dsp:nvSpPr>
      <dsp:spPr>
        <a:xfrm>
          <a:off x="3750396" y="1325528"/>
          <a:ext cx="619963" cy="25290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a:off x="3750396" y="1325528"/>
        <a:ext cx="619963" cy="252906"/>
      </dsp:txXfrm>
    </dsp:sp>
    <dsp:sp modelId="{34F85459-2400-4DEC-B488-A59857A46B49}">
      <dsp:nvSpPr>
        <dsp:cNvPr id="0" name=""/>
        <dsp:cNvSpPr/>
      </dsp:nvSpPr>
      <dsp:spPr>
        <a:xfrm>
          <a:off x="4505323" y="74047"/>
          <a:ext cx="3690648" cy="2306104"/>
        </a:xfrm>
        <a:prstGeom prst="roundRect">
          <a:avLst>
            <a:gd name="adj" fmla="val 10000"/>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Η συγκεκριμένη Βασική Δράση αφορά στην ανάπτυξη και ενίσχυση διακρατικών συνεργασιών μεταξύ  φορέων/οργανισμών  που δραστηριοποιούνται στους τομείς της εκπαίδευσης, της κατάρτισης,  της νεολαίας ή σε άλλον κοινωνικοοικονομικό τομέα.</a:t>
          </a:r>
          <a:endParaRPr lang="el-GR" sz="1800" kern="1200" dirty="0"/>
        </a:p>
      </dsp:txBody>
      <dsp:txXfrm>
        <a:off x="4505323" y="74047"/>
        <a:ext cx="3690648" cy="2306104"/>
      </dsp:txXfrm>
    </dsp:sp>
    <dsp:sp modelId="{5948DEC0-7D0F-42F4-ACFB-2FD9307F352E}">
      <dsp:nvSpPr>
        <dsp:cNvPr id="0" name=""/>
        <dsp:cNvSpPr/>
      </dsp:nvSpPr>
      <dsp:spPr>
        <a:xfrm rot="5400000">
          <a:off x="6348592" y="2428793"/>
          <a:ext cx="491420" cy="187065"/>
        </a:xfrm>
        <a:prstGeom prst="rightArrow">
          <a:avLst>
            <a:gd name="adj1" fmla="val 60000"/>
            <a:gd name="adj2" fmla="val 50000"/>
          </a:avLst>
        </a:prstGeom>
        <a:solidFill>
          <a:schemeClr val="accent4">
            <a:hueOff val="2560204"/>
            <a:satOff val="13462"/>
            <a:lumOff val="-30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l-GR" sz="3100" kern="1200"/>
        </a:p>
      </dsp:txBody>
      <dsp:txXfrm rot="5400000">
        <a:off x="6348592" y="2428793"/>
        <a:ext cx="491420" cy="187065"/>
      </dsp:txXfrm>
    </dsp:sp>
    <dsp:sp modelId="{6703DFA9-AB44-4DB0-8114-5C7077B5B799}">
      <dsp:nvSpPr>
        <dsp:cNvPr id="0" name=""/>
        <dsp:cNvSpPr/>
      </dsp:nvSpPr>
      <dsp:spPr>
        <a:xfrm>
          <a:off x="4755412" y="2899087"/>
          <a:ext cx="3597988" cy="2867588"/>
        </a:xfrm>
        <a:prstGeom prst="roundRect">
          <a:avLst>
            <a:gd name="adj" fmla="val 10000"/>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Άμεσος στόχος η αύξηση της ικανότητας διεθνικής συνεργασίας και η παραγωγή ποιοτικών καινοτόμων προϊόντων. </a:t>
          </a:r>
        </a:p>
        <a:p>
          <a:pPr lvl="0" algn="ctr" defTabSz="800100">
            <a:lnSpc>
              <a:spcPct val="90000"/>
            </a:lnSpc>
            <a:spcBef>
              <a:spcPct val="0"/>
            </a:spcBef>
            <a:spcAft>
              <a:spcPct val="35000"/>
            </a:spcAft>
          </a:pPr>
          <a:r>
            <a:rPr lang="el-GR" sz="1800" kern="1200" dirty="0" smtClean="0"/>
            <a:t>Έμμεσος στόχος τα αναμενόμενα θετικά αλλά και μακροπρόθεσμα αποτελέσματα για τα άτομα και τους συμμετέχοντες φορείς  αλλά και η βελτίωση των συστημάτων και των πολιτικών για την εκπαίδευση στην Ευρώπη. </a:t>
          </a:r>
          <a:endParaRPr lang="el-GR" sz="1600" kern="1200" dirty="0"/>
        </a:p>
      </dsp:txBody>
      <dsp:txXfrm>
        <a:off x="4755412" y="2899087"/>
        <a:ext cx="3597988" cy="2867588"/>
      </dsp:txXfrm>
    </dsp:sp>
    <dsp:sp modelId="{88D35A5F-B550-4244-9CD4-19865DCC3D63}">
      <dsp:nvSpPr>
        <dsp:cNvPr id="0" name=""/>
        <dsp:cNvSpPr/>
      </dsp:nvSpPr>
      <dsp:spPr>
        <a:xfrm rot="10803111">
          <a:off x="3891868" y="4439616"/>
          <a:ext cx="733434" cy="227052"/>
        </a:xfrm>
        <a:prstGeom prst="rightArrow">
          <a:avLst>
            <a:gd name="adj1" fmla="val 60000"/>
            <a:gd name="adj2" fmla="val 50000"/>
          </a:avLst>
        </a:prstGeom>
        <a:solidFill>
          <a:schemeClr val="accent4">
            <a:hueOff val="5120409"/>
            <a:satOff val="26924"/>
            <a:lumOff val="-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l-GR" sz="900" kern="1200"/>
        </a:p>
      </dsp:txBody>
      <dsp:txXfrm rot="10803111">
        <a:off x="3891868" y="4439616"/>
        <a:ext cx="733434" cy="227052"/>
      </dsp:txXfrm>
    </dsp:sp>
    <dsp:sp modelId="{2CB1D670-5683-4C02-ACA7-3A95AFDB164F}">
      <dsp:nvSpPr>
        <dsp:cNvPr id="0" name=""/>
        <dsp:cNvSpPr/>
      </dsp:nvSpPr>
      <dsp:spPr>
        <a:xfrm>
          <a:off x="422723" y="2861617"/>
          <a:ext cx="3425990" cy="3089183"/>
        </a:xfrm>
        <a:prstGeom prst="roundRect">
          <a:avLst>
            <a:gd name="adj" fmla="val 10000"/>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Ένας οργανισμός ηγείται της σύμπραξης και έχει το συντονισμό του σχεδίου. </a:t>
          </a:r>
        </a:p>
        <a:p>
          <a:pPr lvl="0" algn="ctr" defTabSz="800100">
            <a:lnSpc>
              <a:spcPct val="90000"/>
            </a:lnSpc>
            <a:spcBef>
              <a:spcPct val="0"/>
            </a:spcBef>
            <a:spcAft>
              <a:spcPct val="35000"/>
            </a:spcAft>
          </a:pPr>
          <a:r>
            <a:rPr lang="el-GR" sz="1800" kern="1200" dirty="0" smtClean="0"/>
            <a:t>Οι συμμετέχοντες οργανισμοί προσδιορίζονται με την υποβολή της αίτησης επιχορήγησης. Μπορούν να συμμετέχουν τουλάχιστον 3 οργανισμοί από τρεις διαφορετικές χώρες. Το ανώτατο όριο κάλυψης δαπανών αφορά  μέχρι 10 εταίρους.</a:t>
          </a:r>
          <a:endParaRPr lang="el-GR" sz="1800" kern="1200" dirty="0"/>
        </a:p>
      </dsp:txBody>
      <dsp:txXfrm>
        <a:off x="422723" y="2861617"/>
        <a:ext cx="3425990" cy="308918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69EBA0-DA6E-4235-9689-0733E2DD1430}">
      <dsp:nvSpPr>
        <dsp:cNvPr id="0" name=""/>
        <dsp:cNvSpPr/>
      </dsp:nvSpPr>
      <dsp:spPr>
        <a:xfrm>
          <a:off x="5819981" y="3524987"/>
          <a:ext cx="1187594" cy="636510"/>
        </a:xfrm>
        <a:custGeom>
          <a:avLst/>
          <a:gdLst/>
          <a:ahLst/>
          <a:cxnLst/>
          <a:rect l="0" t="0" r="0" b="0"/>
          <a:pathLst>
            <a:path>
              <a:moveTo>
                <a:pt x="0" y="0"/>
              </a:moveTo>
              <a:lnTo>
                <a:pt x="0" y="433781"/>
              </a:lnTo>
              <a:lnTo>
                <a:pt x="1187594" y="433781"/>
              </a:lnTo>
              <a:lnTo>
                <a:pt x="1187594" y="636510"/>
              </a:lnTo>
            </a:path>
          </a:pathLst>
        </a:custGeom>
        <a:noFill/>
        <a:ln w="19050" cap="rnd"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8569968B-6158-4D76-A6B9-86ED82185318}">
      <dsp:nvSpPr>
        <dsp:cNvPr id="0" name=""/>
        <dsp:cNvSpPr/>
      </dsp:nvSpPr>
      <dsp:spPr>
        <a:xfrm>
          <a:off x="3288084" y="3524987"/>
          <a:ext cx="2531896" cy="636510"/>
        </a:xfrm>
        <a:custGeom>
          <a:avLst/>
          <a:gdLst/>
          <a:ahLst/>
          <a:cxnLst/>
          <a:rect l="0" t="0" r="0" b="0"/>
          <a:pathLst>
            <a:path>
              <a:moveTo>
                <a:pt x="2531896" y="0"/>
              </a:moveTo>
              <a:lnTo>
                <a:pt x="2531896" y="433781"/>
              </a:lnTo>
              <a:lnTo>
                <a:pt x="0" y="433781"/>
              </a:lnTo>
              <a:lnTo>
                <a:pt x="0" y="636510"/>
              </a:lnTo>
            </a:path>
          </a:pathLst>
        </a:custGeom>
        <a:noFill/>
        <a:ln w="19050" cap="rnd"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A15234E7-4012-4302-B4E7-16DFCD38D57D}">
      <dsp:nvSpPr>
        <dsp:cNvPr id="0" name=""/>
        <dsp:cNvSpPr/>
      </dsp:nvSpPr>
      <dsp:spPr>
        <a:xfrm>
          <a:off x="4067214" y="1364347"/>
          <a:ext cx="1752766" cy="720586"/>
        </a:xfrm>
        <a:custGeom>
          <a:avLst/>
          <a:gdLst/>
          <a:ahLst/>
          <a:cxnLst/>
          <a:rect l="0" t="0" r="0" b="0"/>
          <a:pathLst>
            <a:path>
              <a:moveTo>
                <a:pt x="0" y="0"/>
              </a:moveTo>
              <a:lnTo>
                <a:pt x="0" y="517857"/>
              </a:lnTo>
              <a:lnTo>
                <a:pt x="1752766" y="517857"/>
              </a:lnTo>
              <a:lnTo>
                <a:pt x="1752766" y="720586"/>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F9D72179-5899-4205-A74C-E88ED8014149}">
      <dsp:nvSpPr>
        <dsp:cNvPr id="0" name=""/>
        <dsp:cNvSpPr/>
      </dsp:nvSpPr>
      <dsp:spPr>
        <a:xfrm>
          <a:off x="1680112" y="1364347"/>
          <a:ext cx="2387102" cy="720586"/>
        </a:xfrm>
        <a:custGeom>
          <a:avLst/>
          <a:gdLst/>
          <a:ahLst/>
          <a:cxnLst/>
          <a:rect l="0" t="0" r="0" b="0"/>
          <a:pathLst>
            <a:path>
              <a:moveTo>
                <a:pt x="2387102" y="0"/>
              </a:moveTo>
              <a:lnTo>
                <a:pt x="2387102" y="517857"/>
              </a:lnTo>
              <a:lnTo>
                <a:pt x="0" y="517857"/>
              </a:lnTo>
              <a:lnTo>
                <a:pt x="0" y="720586"/>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C69E4A11-86FB-464E-8897-D27D4AF7AD69}">
      <dsp:nvSpPr>
        <dsp:cNvPr id="0" name=""/>
        <dsp:cNvSpPr/>
      </dsp:nvSpPr>
      <dsp:spPr>
        <a:xfrm>
          <a:off x="1970929" y="-230996"/>
          <a:ext cx="4192571" cy="1595343"/>
        </a:xfrm>
        <a:prstGeom prst="roundRect">
          <a:avLst>
            <a:gd name="adj" fmla="val 10000"/>
          </a:avLst>
        </a:prstGeom>
        <a:solidFill>
          <a:schemeClr val="bg2">
            <a:lumMod val="60000"/>
            <a:lumOff val="40000"/>
          </a:schemeClr>
        </a:solidFill>
        <a:ln w="19050" cap="rnd"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E13BF405-74C2-47DE-9EE9-513C993B38C6}">
      <dsp:nvSpPr>
        <dsp:cNvPr id="0" name=""/>
        <dsp:cNvSpPr/>
      </dsp:nvSpPr>
      <dsp:spPr>
        <a:xfrm>
          <a:off x="2214083" y="0"/>
          <a:ext cx="4192571" cy="15953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 </a:t>
          </a:r>
          <a:r>
            <a:rPr lang="el-GR" sz="1600" b="1" kern="1200" dirty="0" smtClean="0">
              <a:solidFill>
                <a:schemeClr val="bg2">
                  <a:lumMod val="60000"/>
                  <a:lumOff val="40000"/>
                </a:schemeClr>
              </a:solidFill>
            </a:rPr>
            <a:t>Στρατηγικές Συμπράξεις για τους τομείς της σχολικής εκπαίδευσης, της επαγγελματικής εκπαίδευσης και κατάρτισης και της εκπαίδευσης ενηλίκων</a:t>
          </a:r>
        </a:p>
        <a:p>
          <a:pPr lvl="0" algn="ctr" defTabSz="711200">
            <a:lnSpc>
              <a:spcPct val="90000"/>
            </a:lnSpc>
            <a:spcBef>
              <a:spcPct val="0"/>
            </a:spcBef>
            <a:spcAft>
              <a:spcPct val="35000"/>
            </a:spcAft>
          </a:pPr>
          <a:r>
            <a:rPr lang="el-GR" sz="1600" b="1" kern="1200" dirty="0" smtClean="0">
              <a:solidFill>
                <a:schemeClr val="bg2">
                  <a:lumMod val="60000"/>
                  <a:lumOff val="40000"/>
                </a:schemeClr>
              </a:solidFill>
            </a:rPr>
            <a:t>Διάρκεια Σχεδίων 12-36 μήνες</a:t>
          </a:r>
          <a:endParaRPr lang="el-GR" sz="1600" b="1" kern="1200" dirty="0">
            <a:solidFill>
              <a:schemeClr val="bg2">
                <a:lumMod val="60000"/>
                <a:lumOff val="40000"/>
              </a:schemeClr>
            </a:solidFill>
          </a:endParaRPr>
        </a:p>
      </dsp:txBody>
      <dsp:txXfrm>
        <a:off x="2214083" y="0"/>
        <a:ext cx="4192571" cy="1595343"/>
      </dsp:txXfrm>
    </dsp:sp>
    <dsp:sp modelId="{71E293EC-B643-4F4B-94EF-D29DB5632013}">
      <dsp:nvSpPr>
        <dsp:cNvPr id="0" name=""/>
        <dsp:cNvSpPr/>
      </dsp:nvSpPr>
      <dsp:spPr>
        <a:xfrm>
          <a:off x="154984" y="2084933"/>
          <a:ext cx="3050256" cy="1390888"/>
        </a:xfrm>
        <a:prstGeom prst="roundRect">
          <a:avLst>
            <a:gd name="adj" fmla="val 10000"/>
          </a:avLst>
        </a:prstGeom>
        <a:solidFill>
          <a:schemeClr val="tx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9F5AC-083E-418B-909A-F5D06CBDD9E7}">
      <dsp:nvSpPr>
        <dsp:cNvPr id="0" name=""/>
        <dsp:cNvSpPr/>
      </dsp:nvSpPr>
      <dsp:spPr>
        <a:xfrm>
          <a:off x="398137" y="2315930"/>
          <a:ext cx="3050256" cy="139088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i="1" kern="1200" dirty="0" smtClean="0">
              <a:solidFill>
                <a:schemeClr val="bg2">
                  <a:lumMod val="60000"/>
                  <a:lumOff val="40000"/>
                </a:schemeClr>
              </a:solidFill>
            </a:rPr>
            <a:t>Στρατηγικές Συμπράξεις που υποστηρίζουν την ανάπτυξη και μεταφορά καινοτομίας</a:t>
          </a:r>
          <a:endParaRPr lang="el-GR" sz="2000" kern="1200" dirty="0" smtClean="0">
            <a:solidFill>
              <a:schemeClr val="bg2">
                <a:lumMod val="60000"/>
                <a:lumOff val="40000"/>
              </a:schemeClr>
            </a:solidFill>
          </a:endParaRPr>
        </a:p>
      </dsp:txBody>
      <dsp:txXfrm>
        <a:off x="398137" y="2315930"/>
        <a:ext cx="3050256" cy="1390888"/>
      </dsp:txXfrm>
    </dsp:sp>
    <dsp:sp modelId="{D6AE502F-A571-41E9-A088-01C405D32EC0}">
      <dsp:nvSpPr>
        <dsp:cNvPr id="0" name=""/>
        <dsp:cNvSpPr/>
      </dsp:nvSpPr>
      <dsp:spPr>
        <a:xfrm>
          <a:off x="4036481" y="2084933"/>
          <a:ext cx="3566999" cy="1440053"/>
        </a:xfrm>
        <a:prstGeom prst="roundRect">
          <a:avLst>
            <a:gd name="adj" fmla="val 10000"/>
          </a:avLst>
        </a:prstGeom>
        <a:solidFill>
          <a:schemeClr val="tx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F6A1A-C105-4ED5-A307-5334874AC6F0}">
      <dsp:nvSpPr>
        <dsp:cNvPr id="0" name=""/>
        <dsp:cNvSpPr/>
      </dsp:nvSpPr>
      <dsp:spPr>
        <a:xfrm>
          <a:off x="4279635" y="2315930"/>
          <a:ext cx="3566999" cy="1440053"/>
        </a:xfrm>
        <a:prstGeom prst="roundRect">
          <a:avLst>
            <a:gd name="adj" fmla="val 10000"/>
          </a:avLst>
        </a:prstGeom>
        <a:solidFill>
          <a:schemeClr val="lt1">
            <a:alpha val="90000"/>
            <a:hueOff val="0"/>
            <a:satOff val="0"/>
            <a:lumOff val="0"/>
            <a:alphaOff val="0"/>
          </a:schemeClr>
        </a:solidFill>
        <a:ln w="19050" cap="rnd"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i="1" kern="1200" dirty="0" smtClean="0">
              <a:solidFill>
                <a:schemeClr val="accent3">
                  <a:lumMod val="75000"/>
                </a:schemeClr>
              </a:solidFill>
            </a:rPr>
            <a:t>Στρατηγικές Συμπράξεις που υποστηρίζουν την ανταλλαγή καλών πρακτικών</a:t>
          </a:r>
          <a:endParaRPr lang="el-GR" sz="2000" i="1" kern="1200" dirty="0" smtClean="0">
            <a:solidFill>
              <a:schemeClr val="accent3">
                <a:lumMod val="75000"/>
              </a:schemeClr>
            </a:solidFill>
          </a:endParaRPr>
        </a:p>
      </dsp:txBody>
      <dsp:txXfrm>
        <a:off x="4279635" y="2315930"/>
        <a:ext cx="3566999" cy="1440053"/>
      </dsp:txXfrm>
    </dsp:sp>
    <dsp:sp modelId="{186DE278-0EB6-4AFA-933B-9E7BC19BED03}">
      <dsp:nvSpPr>
        <dsp:cNvPr id="0" name=""/>
        <dsp:cNvSpPr/>
      </dsp:nvSpPr>
      <dsp:spPr>
        <a:xfrm>
          <a:off x="1718816" y="4161497"/>
          <a:ext cx="3138536" cy="1389623"/>
        </a:xfrm>
        <a:prstGeom prst="roundRect">
          <a:avLst>
            <a:gd name="adj" fmla="val 10000"/>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1AB57-35CE-4B6A-800C-CF65FAFE0333}">
      <dsp:nvSpPr>
        <dsp:cNvPr id="0" name=""/>
        <dsp:cNvSpPr/>
      </dsp:nvSpPr>
      <dsp:spPr>
        <a:xfrm>
          <a:off x="1961970" y="4392493"/>
          <a:ext cx="3138536" cy="138962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3">
                  <a:lumMod val="50000"/>
                </a:schemeClr>
              </a:solidFill>
            </a:rPr>
            <a:t>Στρατηγικές Συμπράξεις  που περιλαμβάνουν μόνο σχολεία</a:t>
          </a:r>
          <a:endParaRPr lang="el-GR" sz="1800" b="1" kern="1200" dirty="0">
            <a:solidFill>
              <a:schemeClr val="accent3">
                <a:lumMod val="50000"/>
              </a:schemeClr>
            </a:solidFill>
          </a:endParaRPr>
        </a:p>
      </dsp:txBody>
      <dsp:txXfrm>
        <a:off x="1961970" y="4392493"/>
        <a:ext cx="3138536" cy="1389623"/>
      </dsp:txXfrm>
    </dsp:sp>
    <dsp:sp modelId="{C72758BB-0941-4B13-8515-64AB2F2F2F9C}">
      <dsp:nvSpPr>
        <dsp:cNvPr id="0" name=""/>
        <dsp:cNvSpPr/>
      </dsp:nvSpPr>
      <dsp:spPr>
        <a:xfrm>
          <a:off x="5561601" y="4161497"/>
          <a:ext cx="2891949" cy="1399378"/>
        </a:xfrm>
        <a:prstGeom prst="roundRect">
          <a:avLst>
            <a:gd name="adj" fmla="val 10000"/>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33055-18A1-4098-9E22-CD371BCFAC02}">
      <dsp:nvSpPr>
        <dsp:cNvPr id="0" name=""/>
        <dsp:cNvSpPr/>
      </dsp:nvSpPr>
      <dsp:spPr>
        <a:xfrm>
          <a:off x="5804755" y="4392493"/>
          <a:ext cx="2891949" cy="13993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3">
                  <a:lumMod val="50000"/>
                </a:schemeClr>
              </a:solidFill>
            </a:rPr>
            <a:t>Στρατηγικές Συμπράξεις μεταξύ τοπικών και Περιφερειακών αρχών (2 φορείς από 2 διαφορετικές χώρες)</a:t>
          </a:r>
          <a:endParaRPr lang="el-GR" sz="1800" b="1" kern="1200" dirty="0">
            <a:solidFill>
              <a:schemeClr val="accent3">
                <a:lumMod val="50000"/>
              </a:schemeClr>
            </a:solidFill>
          </a:endParaRPr>
        </a:p>
      </dsp:txBody>
      <dsp:txXfrm>
        <a:off x="5804755" y="4392493"/>
        <a:ext cx="2891949" cy="13993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74247-A5F3-4168-A4D9-BADFC7D6ABCF}" type="datetimeFigureOut">
              <a:rPr lang="el-GR" smtClean="0"/>
              <a:pPr/>
              <a:t>3/3/2016</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B247-3BC0-4B80-9068-7C2F4DD8FAA3}" type="slidenum">
              <a:rPr lang="el-GR" smtClean="0"/>
              <a:pPr/>
              <a:t>‹#›</a:t>
            </a:fld>
            <a:endParaRPr lang="el-GR"/>
          </a:p>
        </p:txBody>
      </p:sp>
    </p:spTree>
    <p:extLst>
      <p:ext uri="{BB962C8B-B14F-4D97-AF65-F5344CB8AC3E}">
        <p14:creationId xmlns:p14="http://schemas.microsoft.com/office/powerpoint/2010/main" xmlns="" val="193899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smtClean="0"/>
          </a:p>
          <a:p>
            <a:endParaRPr lang="el-GR" dirty="0"/>
          </a:p>
        </p:txBody>
      </p:sp>
      <p:sp>
        <p:nvSpPr>
          <p:cNvPr id="4" name="Θέση αριθμού διαφάνειας 3"/>
          <p:cNvSpPr>
            <a:spLocks noGrp="1"/>
          </p:cNvSpPr>
          <p:nvPr>
            <p:ph type="sldNum" sz="quarter" idx="10"/>
          </p:nvPr>
        </p:nvSpPr>
        <p:spPr/>
        <p:txBody>
          <a:bodyPr/>
          <a:lstStyle/>
          <a:p>
            <a:fld id="{AE80B247-3BC0-4B80-9068-7C2F4DD8FAA3}" type="slidenum">
              <a:rPr lang="el-GR" smtClean="0"/>
              <a:pPr/>
              <a:t>1</a:t>
            </a:fld>
            <a:endParaRPr lang="el-GR"/>
          </a:p>
        </p:txBody>
      </p:sp>
    </p:spTree>
    <p:extLst>
      <p:ext uri="{BB962C8B-B14F-4D97-AF65-F5344CB8AC3E}">
        <p14:creationId xmlns:p14="http://schemas.microsoft.com/office/powerpoint/2010/main" xmlns="" val="3897643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a:xfrm>
            <a:off x="2743973" y="5870576"/>
            <a:ext cx="3932137" cy="377825"/>
          </a:xfrm>
        </p:spPr>
        <p:txBody>
          <a:bodyPr/>
          <a:lstStyle/>
          <a:p>
            <a:endParaRPr lang="el-GR"/>
          </a:p>
        </p:txBody>
      </p:sp>
      <p:sp>
        <p:nvSpPr>
          <p:cNvPr id="6" name="Slide Number Placeholder 5"/>
          <p:cNvSpPr>
            <a:spLocks noGrp="1"/>
          </p:cNvSpPr>
          <p:nvPr>
            <p:ph type="sldNum" sz="quarter" idx="12"/>
          </p:nvPr>
        </p:nvSpPr>
        <p:spPr>
          <a:xfrm>
            <a:off x="8040685" y="5870576"/>
            <a:ext cx="417516" cy="3778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5081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3/3/2016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95229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6608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80076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88006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014009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89422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55712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9374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l-GR" smtClean="0"/>
              <a:t>Στυλ κύριου τίτλου</a:t>
            </a:r>
            <a:endParaRPr lang="en-US" dirty="0"/>
          </a:p>
        </p:txBody>
      </p:sp>
      <p:sp>
        <p:nvSpPr>
          <p:cNvPr id="3" name="Content Placeholder 2"/>
          <p:cNvSpPr>
            <a:spLocks noGrp="1"/>
          </p:cNvSpPr>
          <p:nvPr>
            <p:ph idx="1"/>
          </p:nvPr>
        </p:nvSpPr>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8667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3/3/2016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02270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3/3/2016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64507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l-GR" smtClean="0"/>
              <a:t>Στυλ κύριου τίτλου</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3/3/2016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15596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3/3/2016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41515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2342CEA3-3058-4D43-AE35-B3DA76CB4003}" type="datetimeFigureOut">
              <a:rPr lang="el-GR" smtClean="0"/>
              <a:pPr/>
              <a:t>3/3/2016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29536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3/3/2016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21464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3/3/2016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68905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42CEA3-3058-4D43-AE35-B3DA76CB4003}" type="datetimeFigureOut">
              <a:rPr lang="el-GR" smtClean="0"/>
              <a:pPr/>
              <a:t>3/3/2016</a:t>
            </a:fld>
            <a:endParaRPr lang="el-G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770635"/>
      </p:ext>
    </p:extLst>
  </p:cSld>
  <p:clrMap bg1="dk1" tx1="lt1" bg2="dk2" tx2="lt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ky.gr/downloads-el/item/1453-texnikes-odigies-simplirosis-gia-toerasmusplus" TargetMode="External"/><Relationship Id="rId2" Type="http://schemas.openxmlformats.org/officeDocument/2006/relationships/hyperlink" Target="https://www.iky.gr/eggrafa-eplus/odigos-eplu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iky.gr/erasmus-plus-key1-action-%201/aitiseis-ka1-mathisiaki-kinitikotita/item/14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eas.europa.eu/media/subscribe/ecas-user-manual.pdf" TargetMode="External"/><Relationship Id="rId2" Type="http://schemas.openxmlformats.org/officeDocument/2006/relationships/hyperlink" Target="https://webgate.ec.europa.eu/cas/eim/external/register.cgi"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iky.gr/component/k2/item/944-iky-eca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ky.gr/urf-registration" TargetMode="External"/><Relationship Id="rId2" Type="http://schemas.openxmlformats.org/officeDocument/2006/relationships/hyperlink" Target="http://ec.europa.eu/education/participants/portal/desktop/en/home.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www.iky.gr/erasmus-plus-key2-%20action-2/aitiseis-ka1-kainotomia-kales-praktikes/item/1465" TargetMode="External"/><Relationship Id="rId2" Type="http://schemas.openxmlformats.org/officeDocument/2006/relationships/hyperlink" Target="https://www.iky.gr/erasmusplus-vivliothiki/item/1447-ka1-prosopikou-sxolikis-ekpedeusi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iky.gr/downloads-el/item/1453-texnikes-odigies-simplirosis-gia-toerasmusplus" TargetMode="External"/><Relationship Id="rId4" Type="http://schemas.openxmlformats.org/officeDocument/2006/relationships/hyperlink" Target="https://www.iky.gr/downloads-el/item/2118-ka2-stratigikes-simpraxeis-school-to-schoo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ky.gr/erasmus-plus-key1-action-1/aitiseis-ka1-mathisiakikinitikotita/item/1461" TargetMode="External"/><Relationship Id="rId2" Type="http://schemas.openxmlformats.org/officeDocument/2006/relationships/hyperlink" Target="https://www.facebook.com/StateScholarshipsFoundation%2023"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ky.gr/eggrafa-eplus/odigos-epl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997200"/>
            <a:ext cx="8892480" cy="3528144"/>
          </a:xfrm>
        </p:spPr>
        <p:txBody>
          <a:bodyPr/>
          <a:lstStyle/>
          <a:p>
            <a:pPr algn="ctr">
              <a:buNone/>
            </a:pPr>
            <a:r>
              <a:rPr lang="el-GR" sz="2000" b="1" dirty="0" smtClean="0"/>
              <a:t>"Βασικές Κατευθύνσεις και Οδηγίες Διαχείρισης των Δράσεων ΚΑ1-ΚΑ2 στον Τομέα της Σχολικής Εκπαίδευσης"</a:t>
            </a:r>
            <a:r>
              <a:rPr lang="el-GR" sz="2000" dirty="0" smtClean="0"/>
              <a:t> </a:t>
            </a:r>
          </a:p>
          <a:p>
            <a:pPr algn="ctr">
              <a:buNone/>
            </a:pPr>
            <a:endParaRPr lang="en-US" sz="2000" dirty="0" smtClean="0"/>
          </a:p>
          <a:p>
            <a:pPr algn="ctr">
              <a:buNone/>
            </a:pPr>
            <a:r>
              <a:rPr lang="el-GR" dirty="0" smtClean="0"/>
              <a:t>Τμήμα Ευρωπαϊκών Προγραμμάτων </a:t>
            </a:r>
          </a:p>
          <a:p>
            <a:pPr algn="ctr">
              <a:buNone/>
            </a:pPr>
            <a:r>
              <a:rPr lang="el-GR" dirty="0" smtClean="0"/>
              <a:t>Περιφερειακή Διεύθυνση Εκπαίδευσης Θεσσαλίας</a:t>
            </a:r>
          </a:p>
          <a:p>
            <a:pPr algn="ctr">
              <a:buNone/>
            </a:pPr>
            <a:endParaRPr lang="en-US" dirty="0" smtClean="0"/>
          </a:p>
          <a:p>
            <a:pPr algn="ctr">
              <a:buNone/>
            </a:pPr>
            <a:r>
              <a:rPr lang="el-GR" sz="1600" dirty="0" smtClean="0"/>
              <a:t>Εισηγήτρια: </a:t>
            </a:r>
            <a:r>
              <a:rPr lang="el-GR" sz="1600" dirty="0" err="1" smtClean="0"/>
              <a:t>Ξεσφιγκούλη</a:t>
            </a:r>
            <a:r>
              <a:rPr lang="el-GR" sz="1600" dirty="0" smtClean="0"/>
              <a:t> Δήμητρα- </a:t>
            </a:r>
            <a:r>
              <a:rPr lang="el-GR" sz="1600" dirty="0" err="1" smtClean="0"/>
              <a:t>Αν.Προωθήτρια</a:t>
            </a:r>
            <a:r>
              <a:rPr lang="el-GR" sz="1600" dirty="0" smtClean="0"/>
              <a:t> Ευρωπαϊκών Προγραμμάτων</a:t>
            </a:r>
            <a:endParaRPr lang="el-GR" sz="1600" dirty="0"/>
          </a:p>
        </p:txBody>
      </p:sp>
      <p:pic>
        <p:nvPicPr>
          <p:cNvPr id="4" name="9 - Εικόνα" descr="youth-erasmus.jpg"/>
          <p:cNvPicPr>
            <a:picLocks noChangeAspect="1"/>
          </p:cNvPicPr>
          <p:nvPr/>
        </p:nvPicPr>
        <p:blipFill>
          <a:blip r:embed="rId3" cstate="print"/>
          <a:srcRect/>
          <a:stretch>
            <a:fillRect/>
          </a:stretch>
        </p:blipFill>
        <p:spPr bwMode="auto">
          <a:xfrm>
            <a:off x="0" y="0"/>
            <a:ext cx="9144000"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Παρουσίαση-Ενημέρωση TRAIL\Erasmispluslogoepa.jpg"/>
          <p:cNvPicPr>
            <a:picLocks noChangeAspect="1" noChangeArrowheads="1"/>
          </p:cNvPicPr>
          <p:nvPr/>
        </p:nvPicPr>
        <p:blipFill>
          <a:blip r:embed="rId2" cstate="print"/>
          <a:srcRect/>
          <a:stretch>
            <a:fillRect/>
          </a:stretch>
        </p:blipFill>
        <p:spPr bwMode="auto">
          <a:xfrm>
            <a:off x="0" y="0"/>
            <a:ext cx="1928826" cy="866686"/>
          </a:xfrm>
          <a:prstGeom prst="rect">
            <a:avLst/>
          </a:prstGeom>
          <a:noFill/>
        </p:spPr>
      </p:pic>
      <p:graphicFrame>
        <p:nvGraphicFramePr>
          <p:cNvPr id="3" name="2 - Διάγραμμα"/>
          <p:cNvGraphicFramePr/>
          <p:nvPr>
            <p:extLst>
              <p:ext uri="{D42A27DB-BD31-4B8C-83A1-F6EECF244321}">
                <p14:modId xmlns:p14="http://schemas.microsoft.com/office/powerpoint/2010/main" xmlns="" val="2404648432"/>
              </p:ext>
            </p:extLst>
          </p:nvPr>
        </p:nvGraphicFramePr>
        <p:xfrm>
          <a:off x="142844" y="692696"/>
          <a:ext cx="8821644" cy="5951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 Εικόνα" descr="logo6.png"/>
          <p:cNvPicPr>
            <a:picLocks noChangeAspect="1"/>
          </p:cNvPicPr>
          <p:nvPr/>
        </p:nvPicPr>
        <p:blipFill>
          <a:blip r:embed="rId8" cstate="print"/>
          <a:stretch>
            <a:fillRect/>
          </a:stretch>
        </p:blipFill>
        <p:spPr>
          <a:xfrm>
            <a:off x="5724128" y="0"/>
            <a:ext cx="3168352" cy="656770"/>
          </a:xfrm>
          <a:prstGeom prst="rect">
            <a:avLst/>
          </a:prstGeom>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476672"/>
            <a:ext cx="8147248" cy="1800200"/>
          </a:xfrm>
        </p:spPr>
        <p:txBody>
          <a:bodyPr>
            <a:normAutofit/>
          </a:bodyPr>
          <a:lstStyle/>
          <a:p>
            <a:r>
              <a:rPr lang="en-US" b="1" dirty="0" smtClean="0"/>
              <a:t/>
            </a:r>
            <a:br>
              <a:rPr lang="en-US" b="1" dirty="0" smtClean="0"/>
            </a:br>
            <a:r>
              <a:rPr lang="el-GR" b="1" dirty="0"/>
              <a:t/>
            </a:r>
            <a:br>
              <a:rPr lang="el-GR" b="1" dirty="0"/>
            </a:br>
            <a:endParaRPr lang="el-GR" dirty="0"/>
          </a:p>
        </p:txBody>
      </p:sp>
      <p:sp>
        <p:nvSpPr>
          <p:cNvPr id="2" name="1 - Θέση περιεχομένου"/>
          <p:cNvSpPr>
            <a:spLocks noGrp="1"/>
          </p:cNvSpPr>
          <p:nvPr>
            <p:ph idx="1"/>
          </p:nvPr>
        </p:nvSpPr>
        <p:spPr>
          <a:xfrm>
            <a:off x="-1" y="1700808"/>
            <a:ext cx="9055865" cy="5328592"/>
          </a:xfrm>
        </p:spPr>
        <p:txBody>
          <a:bodyPr>
            <a:normAutofit/>
          </a:bodyPr>
          <a:lstStyle/>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pPr>
              <a:buNone/>
            </a:pPr>
            <a:endParaRPr lang="el-GR" dirty="0" smtClean="0"/>
          </a:p>
          <a:p>
            <a:endParaRPr lang="el-GR" dirty="0" smtClean="0"/>
          </a:p>
          <a:p>
            <a:endParaRPr lang="el-GR" dirty="0" smtClean="0"/>
          </a:p>
          <a:p>
            <a:endParaRPr lang="el-GR" dirty="0" smtClean="0"/>
          </a:p>
          <a:p>
            <a:endParaRPr lang="el-GR" b="1" dirty="0" smtClean="0"/>
          </a:p>
          <a:p>
            <a:endParaRPr lang="el-GR" dirty="0"/>
          </a:p>
        </p:txBody>
      </p:sp>
      <p:sp>
        <p:nvSpPr>
          <p:cNvPr id="5" name="4 - Στρογγυλεμένο ορθογώνιο"/>
          <p:cNvSpPr/>
          <p:nvPr/>
        </p:nvSpPr>
        <p:spPr>
          <a:xfrm>
            <a:off x="0" y="0"/>
            <a:ext cx="3923928" cy="764704"/>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algn="ctr"/>
            <a:r>
              <a:rPr lang="el-GR" b="1" dirty="0" smtClean="0">
                <a:solidFill>
                  <a:srgbClr val="FFFF00"/>
                </a:solidFill>
              </a:rPr>
              <a:t>Τομέας Σχολικής Εκπαίδευσης</a:t>
            </a:r>
          </a:p>
          <a:p>
            <a:pPr algn="ctr"/>
            <a:r>
              <a:rPr lang="el-GR" b="1" dirty="0" smtClean="0">
                <a:solidFill>
                  <a:srgbClr val="FFFF00"/>
                </a:solidFill>
              </a:rPr>
              <a:t>Δράση ΚΑ2</a:t>
            </a:r>
            <a:endParaRPr lang="el-GR" b="1" dirty="0">
              <a:solidFill>
                <a:srgbClr val="FFFF00"/>
              </a:solidFill>
            </a:endParaRPr>
          </a:p>
        </p:txBody>
      </p:sp>
      <p:graphicFrame>
        <p:nvGraphicFramePr>
          <p:cNvPr id="7" name="6 - Διάγραμμα"/>
          <p:cNvGraphicFramePr/>
          <p:nvPr>
            <p:extLst>
              <p:ext uri="{D42A27DB-BD31-4B8C-83A1-F6EECF244321}">
                <p14:modId xmlns:p14="http://schemas.microsoft.com/office/powerpoint/2010/main" xmlns="" val="3512652231"/>
              </p:ext>
            </p:extLst>
          </p:nvPr>
        </p:nvGraphicFramePr>
        <p:xfrm>
          <a:off x="0" y="908720"/>
          <a:ext cx="889248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 Εικόνα" descr="logo6.png"/>
          <p:cNvPicPr>
            <a:picLocks noChangeAspect="1"/>
          </p:cNvPicPr>
          <p:nvPr/>
        </p:nvPicPr>
        <p:blipFill>
          <a:blip r:embed="rId7" cstate="print"/>
          <a:stretch>
            <a:fillRect/>
          </a:stretch>
        </p:blipFill>
        <p:spPr>
          <a:xfrm>
            <a:off x="5508104" y="0"/>
            <a:ext cx="3168352" cy="656770"/>
          </a:xfrm>
          <a:prstGeom prst="rect">
            <a:avLst/>
          </a:prstGeom>
        </p:spPr>
      </p:pic>
      <p:pic>
        <p:nvPicPr>
          <p:cNvPr id="4" name="Εικόνα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33046" y="691335"/>
            <a:ext cx="2558822" cy="180307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45410"/>
            <a:ext cx="7772400" cy="639374"/>
          </a:xfrm>
        </p:spPr>
        <p:txBody>
          <a:bodyPr/>
          <a:lstStyle/>
          <a:p>
            <a:pPr algn="ctr"/>
            <a:r>
              <a:rPr lang="el-GR" b="1" dirty="0" err="1" smtClean="0">
                <a:solidFill>
                  <a:srgbClr val="FFFF00"/>
                </a:solidFill>
              </a:rPr>
              <a:t>Προτεραιοτητεσ</a:t>
            </a:r>
            <a:r>
              <a:rPr lang="el-GR" b="1" dirty="0" smtClean="0">
                <a:solidFill>
                  <a:srgbClr val="FFFF00"/>
                </a:solidFill>
              </a:rPr>
              <a:t> </a:t>
            </a:r>
            <a:r>
              <a:rPr lang="el-GR" b="1" dirty="0" err="1" smtClean="0">
                <a:solidFill>
                  <a:srgbClr val="FFFF00"/>
                </a:solidFill>
              </a:rPr>
              <a:t>στρατηγικων</a:t>
            </a:r>
            <a:r>
              <a:rPr lang="el-GR" b="1" dirty="0" smtClean="0">
                <a:solidFill>
                  <a:srgbClr val="FFFF00"/>
                </a:solidFill>
              </a:rPr>
              <a:t> </a:t>
            </a:r>
            <a:r>
              <a:rPr lang="el-GR" b="1" dirty="0" err="1" smtClean="0">
                <a:solidFill>
                  <a:srgbClr val="FFFF00"/>
                </a:solidFill>
              </a:rPr>
              <a:t>συμπραξεων</a:t>
            </a:r>
            <a:endParaRPr lang="el-GR" b="1" dirty="0">
              <a:solidFill>
                <a:srgbClr val="FFFF00"/>
              </a:solidFill>
            </a:endParaRPr>
          </a:p>
        </p:txBody>
      </p:sp>
      <p:sp>
        <p:nvSpPr>
          <p:cNvPr id="3" name="2 - Θέση περιεχομένου"/>
          <p:cNvSpPr>
            <a:spLocks noGrp="1"/>
          </p:cNvSpPr>
          <p:nvPr>
            <p:ph idx="1"/>
          </p:nvPr>
        </p:nvSpPr>
        <p:spPr>
          <a:xfrm>
            <a:off x="457200" y="1340768"/>
            <a:ext cx="8291264" cy="5517232"/>
          </a:xfrm>
        </p:spPr>
        <p:txBody>
          <a:bodyPr>
            <a:normAutofit/>
          </a:bodyPr>
          <a:lstStyle/>
          <a:p>
            <a:pPr lvl="0"/>
            <a:endParaRPr lang="en-US" b="1" dirty="0" smtClean="0">
              <a:solidFill>
                <a:schemeClr val="accent4">
                  <a:lumMod val="60000"/>
                  <a:lumOff val="40000"/>
                </a:schemeClr>
              </a:solidFill>
            </a:endParaRPr>
          </a:p>
          <a:p>
            <a:pPr lvl="0"/>
            <a:r>
              <a:rPr lang="el-GR" b="1" dirty="0" smtClean="0">
                <a:solidFill>
                  <a:srgbClr val="FFFF00"/>
                </a:solidFill>
              </a:rPr>
              <a:t>Πρωταρχικός στόχος  </a:t>
            </a:r>
            <a:r>
              <a:rPr lang="el-GR" b="1" dirty="0" smtClean="0"/>
              <a:t>αποτελεί η </a:t>
            </a:r>
            <a:r>
              <a:rPr lang="el-GR" b="1" dirty="0" smtClean="0">
                <a:solidFill>
                  <a:srgbClr val="FFFF00"/>
                </a:solidFill>
              </a:rPr>
              <a:t>ανάπτυξη και ενίσχυση των δικτύων εκπαίδευσης και κατάρτισης</a:t>
            </a:r>
            <a:r>
              <a:rPr lang="el-GR" b="1" dirty="0" smtClean="0"/>
              <a:t>, η προώθηση μιας κουλτούρας που μαθαίνει τους εμπλεκόμενους οργανισμούς πώς να μάθουν να </a:t>
            </a:r>
            <a:r>
              <a:rPr lang="el-GR" b="1" dirty="0" smtClean="0">
                <a:solidFill>
                  <a:srgbClr val="FFFF00"/>
                </a:solidFill>
              </a:rPr>
              <a:t>αφομοιώνουν καλές πρακτικές </a:t>
            </a:r>
            <a:r>
              <a:rPr lang="el-GR" b="1" dirty="0" smtClean="0"/>
              <a:t>μέσω των μεθόδων συγκριτικής αποτίμησης, η ενδυνάμωση της ικανότητας τους να λειτουργούν σε διακρατικό επίπεδο, να μοιράζονται και να ανταλλάσουν ιδέες και πρακτικές.</a:t>
            </a:r>
            <a:endParaRPr lang="el-GR" b="1" dirty="0" smtClean="0">
              <a:solidFill>
                <a:srgbClr val="FFFF00"/>
              </a:solidFill>
            </a:endParaRPr>
          </a:p>
          <a:p>
            <a:r>
              <a:rPr lang="el-GR" b="1" dirty="0">
                <a:solidFill>
                  <a:srgbClr val="92D050"/>
                </a:solidFill>
              </a:rPr>
              <a:t>Παροχή διδασκαλίας υψηλής ποιότητας, αντιμετώπιση της πολύπλοκης πραγματικότητας στις σχολικές τάξεις και υιοθέτηση νέων μεθόδων και εργαλείων.</a:t>
            </a:r>
          </a:p>
          <a:p>
            <a:pPr lvl="0"/>
            <a:r>
              <a:rPr lang="el-GR" b="1" dirty="0" smtClean="0">
                <a:solidFill>
                  <a:srgbClr val="FFFF00"/>
                </a:solidFill>
              </a:rPr>
              <a:t>Αντιμετώπιση των χαμηλών επιδόσεων </a:t>
            </a:r>
            <a:r>
              <a:rPr lang="el-GR" b="1" dirty="0" smtClean="0"/>
              <a:t>σε βασικές δεξιότητες μέσω πιο αποτελεσματικών μεθόδων διδασκαλίας.</a:t>
            </a:r>
          </a:p>
          <a:p>
            <a:pPr lvl="0"/>
            <a:r>
              <a:rPr lang="el-GR" b="1" dirty="0" smtClean="0">
                <a:solidFill>
                  <a:srgbClr val="FFFF00"/>
                </a:solidFill>
              </a:rPr>
              <a:t>Στήριξη των σχολείων για την αντιμετώπιση της πρόωρης εγκατάλειψης </a:t>
            </a:r>
            <a:r>
              <a:rPr lang="el-GR" b="1" dirty="0" smtClean="0"/>
              <a:t>του σχολείου (ΠΕΣ) .</a:t>
            </a:r>
          </a:p>
          <a:p>
            <a:pPr lvl="0"/>
            <a:r>
              <a:rPr lang="el-GR" b="1" dirty="0" smtClean="0">
                <a:solidFill>
                  <a:srgbClr val="FFFF00"/>
                </a:solidFill>
              </a:rPr>
              <a:t>Βελτίωση της ποιότητας της προσχολικής εκπαίδευσης και φροντίδας</a:t>
            </a:r>
            <a:r>
              <a:rPr lang="el-GR" b="1" dirty="0" smtClean="0"/>
              <a:t>, προκειμένου να βελτιωθεί η ποιότητα των υπηρεσιών για καλύτερα μαθησιακά αποτελέσματα.</a:t>
            </a:r>
          </a:p>
          <a:p>
            <a:endParaRPr lang="el-GR" dirty="0"/>
          </a:p>
        </p:txBody>
      </p:sp>
      <p:sp>
        <p:nvSpPr>
          <p:cNvPr id="4" name="3 - Στρογγυλεμένο ορθογώνιο"/>
          <p:cNvSpPr/>
          <p:nvPr/>
        </p:nvSpPr>
        <p:spPr>
          <a:xfrm>
            <a:off x="0" y="0"/>
            <a:ext cx="3923928" cy="764704"/>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algn="ctr"/>
            <a:r>
              <a:rPr lang="el-GR" b="1" dirty="0" smtClean="0">
                <a:solidFill>
                  <a:srgbClr val="FFFF00"/>
                </a:solidFill>
              </a:rPr>
              <a:t>Τομέας Σχολικής Εκπαίδευσης</a:t>
            </a:r>
          </a:p>
          <a:p>
            <a:pPr algn="ctr"/>
            <a:r>
              <a:rPr lang="el-GR" b="1" dirty="0" smtClean="0">
                <a:solidFill>
                  <a:srgbClr val="FFFF00"/>
                </a:solidFill>
              </a:rPr>
              <a:t>Δράση ΚΑ2</a:t>
            </a:r>
            <a:endParaRPr lang="el-GR" b="1" dirty="0">
              <a:solidFill>
                <a:srgbClr val="FFFF00"/>
              </a:solidFill>
            </a:endParaRPr>
          </a:p>
        </p:txBody>
      </p:sp>
      <p:pic>
        <p:nvPicPr>
          <p:cNvPr id="5" name="4 - Εικόνα" descr="logo6.png"/>
          <p:cNvPicPr>
            <a:picLocks noChangeAspect="1"/>
          </p:cNvPicPr>
          <p:nvPr/>
        </p:nvPicPr>
        <p:blipFill>
          <a:blip r:embed="rId2" cstate="print"/>
          <a:stretch>
            <a:fillRect/>
          </a:stretch>
        </p:blipFill>
        <p:spPr>
          <a:xfrm>
            <a:off x="5364088" y="188640"/>
            <a:ext cx="3168352" cy="6567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Τίτλος"/>
          <p:cNvSpPr>
            <a:spLocks noGrp="1"/>
          </p:cNvSpPr>
          <p:nvPr>
            <p:ph type="title"/>
          </p:nvPr>
        </p:nvSpPr>
        <p:spPr>
          <a:xfrm>
            <a:off x="2699792" y="1572680"/>
            <a:ext cx="3744416" cy="1008112"/>
          </a:xfrm>
        </p:spPr>
        <p:txBody>
          <a:bodyPr>
            <a:normAutofit fontScale="90000"/>
          </a:bodyPr>
          <a:lstStyle/>
          <a:p>
            <a:r>
              <a:rPr lang="en-US" b="1" dirty="0" smtClean="0"/>
              <a:t/>
            </a:r>
            <a:br>
              <a:rPr lang="en-US" b="1" dirty="0" smtClean="0"/>
            </a:br>
            <a:r>
              <a:rPr lang="el-GR" b="1" dirty="0" smtClean="0"/>
              <a:t/>
            </a:r>
            <a:br>
              <a:rPr lang="el-GR" b="1" dirty="0" smtClean="0"/>
            </a:br>
            <a:r>
              <a:rPr lang="el-GR" sz="3600" b="1" dirty="0" err="1" smtClean="0">
                <a:solidFill>
                  <a:srgbClr val="FFFF00"/>
                </a:solidFill>
              </a:rPr>
              <a:t>επιλεξιμοι</a:t>
            </a:r>
            <a:r>
              <a:rPr lang="el-GR" sz="3600" b="1" dirty="0" smtClean="0">
                <a:solidFill>
                  <a:srgbClr val="FFFF00"/>
                </a:solidFill>
              </a:rPr>
              <a:t> </a:t>
            </a:r>
            <a:r>
              <a:rPr lang="el-GR" sz="3600" b="1" dirty="0" err="1" smtClean="0">
                <a:solidFill>
                  <a:srgbClr val="FFFF00"/>
                </a:solidFill>
              </a:rPr>
              <a:t>φορεισ</a:t>
            </a:r>
            <a:r>
              <a:rPr lang="el-GR" sz="3600" b="1" dirty="0" smtClean="0">
                <a:solidFill>
                  <a:srgbClr val="FFFF00"/>
                </a:solidFill>
              </a:rPr>
              <a:t/>
            </a:r>
            <a:br>
              <a:rPr lang="el-GR" sz="3600" b="1" dirty="0" smtClean="0">
                <a:solidFill>
                  <a:srgbClr val="FFFF00"/>
                </a:solidFill>
              </a:rPr>
            </a:br>
            <a:r>
              <a:rPr lang="el-GR" sz="3600" b="1" dirty="0">
                <a:solidFill>
                  <a:srgbClr val="FFFF00"/>
                </a:solidFill>
              </a:rPr>
              <a:t/>
            </a:r>
            <a:br>
              <a:rPr lang="el-GR" sz="3600" b="1" dirty="0">
                <a:solidFill>
                  <a:srgbClr val="FFFF00"/>
                </a:solidFill>
              </a:rPr>
            </a:br>
            <a:endParaRPr lang="el-GR" sz="3600" b="1" dirty="0">
              <a:solidFill>
                <a:srgbClr val="FFFF00"/>
              </a:solidFill>
            </a:endParaRPr>
          </a:p>
        </p:txBody>
      </p:sp>
      <p:sp>
        <p:nvSpPr>
          <p:cNvPr id="2" name="1 - Θέση περιεχομένου"/>
          <p:cNvSpPr>
            <a:spLocks noGrp="1"/>
          </p:cNvSpPr>
          <p:nvPr>
            <p:ph idx="1"/>
          </p:nvPr>
        </p:nvSpPr>
        <p:spPr>
          <a:xfrm>
            <a:off x="323528" y="1916832"/>
            <a:ext cx="8496944" cy="5269391"/>
          </a:xfrm>
        </p:spPr>
        <p:txBody>
          <a:bodyPr>
            <a:normAutofit/>
          </a:bodyPr>
          <a:lstStyle/>
          <a:p>
            <a:endParaRPr lang="el-GR" dirty="0" smtClean="0"/>
          </a:p>
          <a:p>
            <a:endParaRPr lang="el-GR" dirty="0" smtClean="0"/>
          </a:p>
          <a:p>
            <a:r>
              <a:rPr lang="el-GR" b="1" dirty="0" smtClean="0"/>
              <a:t>Επιλέξιμοι συμμετέχοντες φορείς </a:t>
            </a:r>
            <a:r>
              <a:rPr lang="el-GR" b="1" dirty="0" smtClean="0">
                <a:solidFill>
                  <a:srgbClr val="FFFF00"/>
                </a:solidFill>
              </a:rPr>
              <a:t>Σχολεία (Δημόσια – Ιδιωτικά</a:t>
            </a:r>
            <a:r>
              <a:rPr lang="el-GR" b="1" dirty="0" smtClean="0"/>
              <a:t>) και οποιοσδήποτε </a:t>
            </a:r>
            <a:r>
              <a:rPr lang="el-GR" b="1" dirty="0" smtClean="0">
                <a:solidFill>
                  <a:srgbClr val="FFFF00"/>
                </a:solidFill>
              </a:rPr>
              <a:t>οργανισμός - δημόσιος ή ιδιωτικός</a:t>
            </a:r>
            <a:r>
              <a:rPr lang="el-GR" b="1" dirty="0" smtClean="0"/>
              <a:t>- που δραστηριοποιείται σε κάθε πεδίο της εκπαίδευσης, κατάρτισης και νεολαίας ή στον κοινωνικό και οικονομικό τομέα και μπορεί να συνεισφέρει στην εκπλήρωση των στόχων του προγράμματος </a:t>
            </a:r>
            <a:r>
              <a:rPr lang="el-GR" b="1" dirty="0" err="1" smtClean="0"/>
              <a:t>Erasmus</a:t>
            </a:r>
            <a:r>
              <a:rPr lang="el-GR" b="1" dirty="0" smtClean="0"/>
              <a:t>+ για τον τομέα της Σχολικής Εκπαίδευσης.</a:t>
            </a:r>
          </a:p>
          <a:p>
            <a:endParaRPr lang="el-GR" b="1" dirty="0" smtClean="0"/>
          </a:p>
          <a:p>
            <a:r>
              <a:rPr lang="el-GR" b="1" dirty="0" smtClean="0"/>
              <a:t>Ο κατάλογος των επιλέξιμων σχολείων/εκπαιδευτικών αρχών για τη δράση ΚΑ2- Στρατηγικές Συμπράξεις αποκλειστικά μεταξύ σχολείων και Στρατηγικές Συμπράξεις μεταξύ περιφερειών βρίσκεται στην ιστοσελίδα </a:t>
            </a:r>
            <a:r>
              <a:rPr lang="el-GR" b="1" dirty="0" smtClean="0">
                <a:solidFill>
                  <a:srgbClr val="FFFF00"/>
                </a:solidFill>
              </a:rPr>
              <a:t>https://www.iky.gr/erasmusplus-vivliothiki/item/2496-ekpaideftikesarxes-kai-sxoleia-pou-einai-epileksima-gia-symmetoxi-sto-erasmus </a:t>
            </a:r>
            <a:r>
              <a:rPr lang="el-GR" b="1" dirty="0" smtClean="0"/>
              <a:t>.</a:t>
            </a:r>
          </a:p>
          <a:p>
            <a:endParaRPr lang="el-GR" dirty="0" smtClean="0"/>
          </a:p>
          <a:p>
            <a:endParaRPr lang="el-GR" dirty="0"/>
          </a:p>
        </p:txBody>
      </p:sp>
      <p:sp>
        <p:nvSpPr>
          <p:cNvPr id="8" name="7 - Στρογγυλεμένο ορθογώνιο"/>
          <p:cNvSpPr/>
          <p:nvPr/>
        </p:nvSpPr>
        <p:spPr>
          <a:xfrm>
            <a:off x="197768" y="205280"/>
            <a:ext cx="3923928" cy="836712"/>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algn="ctr"/>
            <a:r>
              <a:rPr lang="el-GR" b="1" dirty="0" smtClean="0">
                <a:solidFill>
                  <a:srgbClr val="FFFF00"/>
                </a:solidFill>
              </a:rPr>
              <a:t>Τομέας Σχολικής Εκπαίδευσης</a:t>
            </a:r>
          </a:p>
          <a:p>
            <a:pPr algn="ctr"/>
            <a:r>
              <a:rPr lang="el-GR" b="1" dirty="0" smtClean="0">
                <a:solidFill>
                  <a:srgbClr val="FFFF00"/>
                </a:solidFill>
              </a:rPr>
              <a:t>Δράση ΚΑ2</a:t>
            </a:r>
            <a:endParaRPr lang="el-GR" b="1" dirty="0">
              <a:solidFill>
                <a:srgbClr val="FFFF00"/>
              </a:solidFill>
            </a:endParaRPr>
          </a:p>
        </p:txBody>
      </p:sp>
      <p:pic>
        <p:nvPicPr>
          <p:cNvPr id="9" name="8 - Εικόνα" descr="logo6.png"/>
          <p:cNvPicPr>
            <a:picLocks noChangeAspect="1"/>
          </p:cNvPicPr>
          <p:nvPr/>
        </p:nvPicPr>
        <p:blipFill>
          <a:blip r:embed="rId2" cstate="print"/>
          <a:stretch>
            <a:fillRect/>
          </a:stretch>
        </p:blipFill>
        <p:spPr>
          <a:xfrm>
            <a:off x="5364088" y="161979"/>
            <a:ext cx="3168352" cy="65677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2240" y="855456"/>
            <a:ext cx="1461479" cy="20670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72616" y="1124745"/>
            <a:ext cx="7772400" cy="864096"/>
          </a:xfrm>
        </p:spPr>
        <p:txBody>
          <a:bodyPr>
            <a:normAutofit fontScale="90000"/>
          </a:bodyPr>
          <a:lstStyle/>
          <a:p>
            <a:pPr algn="ctr"/>
            <a:r>
              <a:rPr lang="el-GR" b="1" dirty="0" smtClean="0">
                <a:solidFill>
                  <a:srgbClr val="FFFF00"/>
                </a:solidFill>
              </a:rPr>
              <a:t> </a:t>
            </a:r>
            <a:r>
              <a:rPr lang="el-GR" b="1" dirty="0" err="1" smtClean="0">
                <a:solidFill>
                  <a:srgbClr val="FFFF00"/>
                </a:solidFill>
              </a:rPr>
              <a:t>αιτησεισ</a:t>
            </a:r>
            <a:r>
              <a:rPr lang="el-GR" b="1" dirty="0" smtClean="0">
                <a:solidFill>
                  <a:srgbClr val="FFFF00"/>
                </a:solidFill>
              </a:rPr>
              <a:t> για τη </a:t>
            </a:r>
            <a:r>
              <a:rPr lang="el-GR" b="1" dirty="0" err="1" smtClean="0">
                <a:solidFill>
                  <a:srgbClr val="FFFF00"/>
                </a:solidFill>
              </a:rPr>
              <a:t>συνθεση</a:t>
            </a:r>
            <a:r>
              <a:rPr lang="el-GR" b="1" dirty="0" smtClean="0">
                <a:solidFill>
                  <a:srgbClr val="FFFF00"/>
                </a:solidFill>
              </a:rPr>
              <a:t> </a:t>
            </a:r>
            <a:r>
              <a:rPr lang="el-GR" b="1" dirty="0" err="1" smtClean="0">
                <a:solidFill>
                  <a:srgbClr val="FFFF00"/>
                </a:solidFill>
              </a:rPr>
              <a:t>στρατηγικων</a:t>
            </a:r>
            <a:r>
              <a:rPr lang="el-GR" b="1" dirty="0" smtClean="0">
                <a:solidFill>
                  <a:srgbClr val="FFFF00"/>
                </a:solidFill>
              </a:rPr>
              <a:t> </a:t>
            </a:r>
            <a:r>
              <a:rPr lang="el-GR" b="1" dirty="0" err="1" smtClean="0">
                <a:solidFill>
                  <a:srgbClr val="FFFF00"/>
                </a:solidFill>
              </a:rPr>
              <a:t>συμπραξεων</a:t>
            </a:r>
            <a:r>
              <a:rPr lang="el-GR" b="1" dirty="0" smtClean="0">
                <a:solidFill>
                  <a:srgbClr val="FFFF00"/>
                </a:solidFill>
              </a:rPr>
              <a:t> </a:t>
            </a:r>
            <a:br>
              <a:rPr lang="el-GR" b="1" dirty="0" smtClean="0">
                <a:solidFill>
                  <a:srgbClr val="FFFF00"/>
                </a:solidFill>
              </a:rPr>
            </a:br>
            <a:endParaRPr lang="el-GR" b="1" dirty="0">
              <a:solidFill>
                <a:srgbClr val="FFFF00"/>
              </a:solidFill>
            </a:endParaRPr>
          </a:p>
        </p:txBody>
      </p:sp>
      <p:sp>
        <p:nvSpPr>
          <p:cNvPr id="2" name="1 - Θέση περιεχομένου"/>
          <p:cNvSpPr>
            <a:spLocks noGrp="1"/>
          </p:cNvSpPr>
          <p:nvPr>
            <p:ph idx="1"/>
          </p:nvPr>
        </p:nvSpPr>
        <p:spPr>
          <a:xfrm>
            <a:off x="457200" y="1772816"/>
            <a:ext cx="8003232" cy="4320480"/>
          </a:xfrm>
        </p:spPr>
        <p:txBody>
          <a:bodyPr>
            <a:normAutofit lnSpcReduction="10000"/>
          </a:bodyPr>
          <a:lstStyle/>
          <a:p>
            <a:pPr>
              <a:buNone/>
            </a:pPr>
            <a:r>
              <a:rPr lang="el-GR" dirty="0" smtClean="0"/>
              <a:t> </a:t>
            </a:r>
          </a:p>
          <a:p>
            <a:r>
              <a:rPr lang="el-GR" b="1" i="1" dirty="0" smtClean="0">
                <a:solidFill>
                  <a:srgbClr val="FFFF00"/>
                </a:solidFill>
              </a:rPr>
              <a:t> I. Στρατηγική Σύμπραξη (Αίτηση ΚΑ201):</a:t>
            </a:r>
            <a:r>
              <a:rPr lang="el-GR" i="1" dirty="0" smtClean="0">
                <a:solidFill>
                  <a:srgbClr val="FFFF00"/>
                </a:solidFill>
              </a:rPr>
              <a:t> </a:t>
            </a:r>
            <a:r>
              <a:rPr lang="el-GR" dirty="0" smtClean="0"/>
              <a:t>Συνεργασία μεταξύ Σχολείων και φορέων που εμπλέκονται στην εκπαίδευση ή σε άλλον κοινωνικοοικονομικό τομέα. Μετέχουν τουλάχιστον τρεις (3) φορείς από τρεις (3) διαφορετικές χώρες.</a:t>
            </a:r>
          </a:p>
          <a:p>
            <a:endParaRPr lang="el-GR" dirty="0" smtClean="0"/>
          </a:p>
          <a:p>
            <a:r>
              <a:rPr lang="en-US" dirty="0" smtClean="0"/>
              <a:t> </a:t>
            </a:r>
            <a:r>
              <a:rPr lang="el-GR" b="1" i="1" dirty="0" smtClean="0">
                <a:solidFill>
                  <a:srgbClr val="FFFF00"/>
                </a:solidFill>
              </a:rPr>
              <a:t>II. Στρατηγική σύμπραξη αποκλειστικά μεταξύ σχολείων (Αίτηση ΚΑ219</a:t>
            </a:r>
            <a:r>
              <a:rPr lang="el-GR" i="1" dirty="0" smtClean="0">
                <a:solidFill>
                  <a:srgbClr val="FFFF00"/>
                </a:solidFill>
              </a:rPr>
              <a:t>): </a:t>
            </a:r>
            <a:r>
              <a:rPr lang="el-GR" dirty="0" smtClean="0"/>
              <a:t>Συνεργασία μόνο μεταξύ Σχολείων. Μετέχουν τουλάχιστον δύο (2) σχολεία από δύο (2) διαφορετικές χώρες</a:t>
            </a:r>
            <a:r>
              <a:rPr lang="el-GR" b="1" dirty="0" smtClean="0"/>
              <a:t>.</a:t>
            </a:r>
          </a:p>
          <a:p>
            <a:endParaRPr lang="el-GR" dirty="0" smtClean="0"/>
          </a:p>
          <a:p>
            <a:r>
              <a:rPr lang="el-GR" b="1" i="1" dirty="0" smtClean="0">
                <a:solidFill>
                  <a:srgbClr val="FFFF00"/>
                </a:solidFill>
              </a:rPr>
              <a:t> III. Στρατηγική σύμπραξη μεταξύ τοπικών/περιφερειακών αρχών (Αίτηση ΚΑ201)</a:t>
            </a:r>
            <a:r>
              <a:rPr lang="el-GR" b="1" dirty="0" smtClean="0"/>
              <a:t>.</a:t>
            </a:r>
            <a:r>
              <a:rPr lang="el-GR" dirty="0" smtClean="0"/>
              <a:t> Μετέχουν τουλάχιστον δύο (2) τοπικές/περιφερειακές αρχές από δύο (2) διαφορετικές χώρες .</a:t>
            </a:r>
          </a:p>
          <a:p>
            <a:endParaRPr lang="el-GR" dirty="0"/>
          </a:p>
        </p:txBody>
      </p:sp>
      <p:pic>
        <p:nvPicPr>
          <p:cNvPr id="4" name="8 - Εικόνα" descr="logo6.png"/>
          <p:cNvPicPr>
            <a:picLocks noChangeAspect="1"/>
          </p:cNvPicPr>
          <p:nvPr/>
        </p:nvPicPr>
        <p:blipFill>
          <a:blip r:embed="rId2" cstate="print"/>
          <a:stretch>
            <a:fillRect/>
          </a:stretch>
        </p:blipFill>
        <p:spPr>
          <a:xfrm>
            <a:off x="5364088" y="161979"/>
            <a:ext cx="3168352" cy="656770"/>
          </a:xfrm>
          <a:prstGeom prst="rect">
            <a:avLst/>
          </a:prstGeom>
        </p:spPr>
      </p:pic>
      <p:sp>
        <p:nvSpPr>
          <p:cNvPr id="5" name="7 - Στρογγυλεμένο ορθογώνιο"/>
          <p:cNvSpPr/>
          <p:nvPr/>
        </p:nvSpPr>
        <p:spPr>
          <a:xfrm>
            <a:off x="107504" y="106895"/>
            <a:ext cx="3923928" cy="836712"/>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algn="ctr"/>
            <a:r>
              <a:rPr lang="el-GR" b="1" dirty="0" smtClean="0">
                <a:solidFill>
                  <a:srgbClr val="FFFF00"/>
                </a:solidFill>
              </a:rPr>
              <a:t>Τομέας Σχολικής Εκπαίδευσης</a:t>
            </a:r>
          </a:p>
          <a:p>
            <a:pPr algn="ctr"/>
            <a:r>
              <a:rPr lang="el-GR" b="1" dirty="0" smtClean="0">
                <a:solidFill>
                  <a:srgbClr val="FFFF00"/>
                </a:solidFill>
              </a:rPr>
              <a:t>Δράση ΚΑ2</a:t>
            </a:r>
            <a:endParaRPr lang="el-GR"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835696" y="609601"/>
            <a:ext cx="5472608" cy="947191"/>
          </a:xfrm>
        </p:spPr>
        <p:txBody>
          <a:bodyPr/>
          <a:lstStyle/>
          <a:p>
            <a:pPr algn="ctr"/>
            <a:r>
              <a:rPr lang="el-GR" b="1" dirty="0" smtClean="0"/>
              <a:t> </a:t>
            </a:r>
            <a:r>
              <a:rPr lang="el-GR" b="1" dirty="0" smtClean="0">
                <a:solidFill>
                  <a:srgbClr val="FFFF00"/>
                </a:solidFill>
              </a:rPr>
              <a:t>Ε Π Ι Σ Η Μ Α Ν Σ Ε Ι Σ</a:t>
            </a:r>
            <a:endParaRPr lang="el-GR" b="1" dirty="0">
              <a:solidFill>
                <a:srgbClr val="FFFF00"/>
              </a:solidFill>
            </a:endParaRPr>
          </a:p>
        </p:txBody>
      </p:sp>
      <p:sp>
        <p:nvSpPr>
          <p:cNvPr id="2" name="1 - Θέση περιεχομένου"/>
          <p:cNvSpPr>
            <a:spLocks noGrp="1"/>
          </p:cNvSpPr>
          <p:nvPr>
            <p:ph idx="1"/>
          </p:nvPr>
        </p:nvSpPr>
        <p:spPr>
          <a:xfrm>
            <a:off x="457200" y="1484784"/>
            <a:ext cx="8003232" cy="4824536"/>
          </a:xfrm>
        </p:spPr>
        <p:txBody>
          <a:bodyPr>
            <a:normAutofit fontScale="92500" lnSpcReduction="10000"/>
          </a:bodyPr>
          <a:lstStyle/>
          <a:p>
            <a:r>
              <a:rPr lang="el-GR" sz="2000" b="1" dirty="0" smtClean="0"/>
              <a:t>Οι αιτήσεις υποβάλλονται μόνο στη χώρα του συντονιστή εταίρου και μόνο σε ηλεκτρονική μορφή.</a:t>
            </a:r>
          </a:p>
          <a:p>
            <a:endParaRPr lang="el-GR" sz="2000" b="1" dirty="0" smtClean="0"/>
          </a:p>
          <a:p>
            <a:r>
              <a:rPr lang="el-GR" sz="2000" b="1" dirty="0" smtClean="0"/>
              <a:t>Ο αιτών φορέας-συντονιστής είναι υπεύθυνος να υποβάλλει την αίτηση για το σύνολο της  κοινοπραξίας. </a:t>
            </a:r>
          </a:p>
          <a:p>
            <a:endParaRPr lang="el-GR" sz="2000" b="1" dirty="0" smtClean="0"/>
          </a:p>
          <a:p>
            <a:r>
              <a:rPr lang="el-GR" sz="2000" b="1" dirty="0" smtClean="0"/>
              <a:t>Οι διακρατικές συμπράξεις στον τομέα της σχολικής εκπαίδευσης μεταξύ       τοπικών/περιφερειακών αρχών ή/και μεταξύ σχολείων μπορούν να συμμετάσχουν μόνο σε αυτή την κατηγορία σχεδίων.</a:t>
            </a:r>
          </a:p>
          <a:p>
            <a:endParaRPr lang="el-GR" sz="2000" b="1" dirty="0" smtClean="0"/>
          </a:p>
          <a:p>
            <a:r>
              <a:rPr lang="el-GR" sz="2000" b="1" dirty="0" smtClean="0"/>
              <a:t>Εφόσον εγκριθούν, η σύμβαση επιχορήγησης υπογράφεται μεταξύ του συντονιστή εταίρου και της Εθνικής Μονάδας της χώρας του και η κοινοτική επιχορήγηση καταβάλλεται στο συντονιστή εταίρο, ο οποίος στη συνέχεια την κατανέμει αναλογικά στους λοιπούς εταίρους.</a:t>
            </a:r>
          </a:p>
          <a:p>
            <a:endParaRPr lang="el-GR" dirty="0"/>
          </a:p>
        </p:txBody>
      </p:sp>
      <p:sp>
        <p:nvSpPr>
          <p:cNvPr id="4" name="7 - Στρογγυλεμένο ορθογώνιο"/>
          <p:cNvSpPr/>
          <p:nvPr/>
        </p:nvSpPr>
        <p:spPr>
          <a:xfrm>
            <a:off x="107504" y="106895"/>
            <a:ext cx="3923928" cy="836712"/>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algn="ctr"/>
            <a:r>
              <a:rPr lang="el-GR" b="1" dirty="0" smtClean="0">
                <a:solidFill>
                  <a:srgbClr val="FFFF00"/>
                </a:solidFill>
              </a:rPr>
              <a:t>Τομέας Σχολικής Εκπαίδευσης</a:t>
            </a:r>
          </a:p>
          <a:p>
            <a:pPr algn="ctr"/>
            <a:r>
              <a:rPr lang="el-GR" b="1" dirty="0" smtClean="0">
                <a:solidFill>
                  <a:srgbClr val="FFFF00"/>
                </a:solidFill>
              </a:rPr>
              <a:t>Δράση ΚΑ2</a:t>
            </a:r>
            <a:endParaRPr lang="el-GR" b="1" dirty="0">
              <a:solidFill>
                <a:srgbClr val="FFFF00"/>
              </a:solidFill>
            </a:endParaRPr>
          </a:p>
        </p:txBody>
      </p:sp>
      <p:pic>
        <p:nvPicPr>
          <p:cNvPr id="5" name="8 - Εικόνα" descr="logo6.png"/>
          <p:cNvPicPr>
            <a:picLocks noChangeAspect="1"/>
          </p:cNvPicPr>
          <p:nvPr/>
        </p:nvPicPr>
        <p:blipFill>
          <a:blip r:embed="rId2" cstate="print"/>
          <a:stretch>
            <a:fillRect/>
          </a:stretch>
        </p:blipFill>
        <p:spPr>
          <a:xfrm>
            <a:off x="5364088" y="161979"/>
            <a:ext cx="3168352" cy="6567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936104"/>
          </a:xfrm>
        </p:spPr>
        <p:txBody>
          <a:bodyPr>
            <a:normAutofit fontScale="90000"/>
          </a:bodyPr>
          <a:lstStyle/>
          <a:p>
            <a:pPr algn="ctr"/>
            <a:r>
              <a:rPr lang="el-GR" b="1" dirty="0" smtClean="0">
                <a:solidFill>
                  <a:srgbClr val="FFFF00"/>
                </a:solidFill>
              </a:rPr>
              <a:t>ΧΡΗΣΙΜΑ ΕΓΓΡΑΦΑ ΓΙΑ ΤΟΥΣ ΑΙΤΟΥΝΤΕΣ ΦΟΡΕΙΣ </a:t>
            </a:r>
            <a:br>
              <a:rPr lang="el-GR" b="1" dirty="0" smtClean="0">
                <a:solidFill>
                  <a:srgbClr val="FFFF00"/>
                </a:solidFill>
              </a:rPr>
            </a:br>
            <a:endParaRPr lang="el-GR" b="1" dirty="0">
              <a:solidFill>
                <a:srgbClr val="FFFF00"/>
              </a:solidFill>
            </a:endParaRPr>
          </a:p>
        </p:txBody>
      </p:sp>
      <p:sp>
        <p:nvSpPr>
          <p:cNvPr id="3" name="2 - Θέση περιεχομένου"/>
          <p:cNvSpPr>
            <a:spLocks noGrp="1"/>
          </p:cNvSpPr>
          <p:nvPr>
            <p:ph idx="1"/>
          </p:nvPr>
        </p:nvSpPr>
        <p:spPr>
          <a:xfrm>
            <a:off x="282352" y="1196752"/>
            <a:ext cx="8579296" cy="5376672"/>
          </a:xfrm>
        </p:spPr>
        <p:txBody>
          <a:bodyPr>
            <a:normAutofit/>
          </a:bodyPr>
          <a:lstStyle/>
          <a:p>
            <a:r>
              <a:rPr lang="el-GR" dirty="0" smtClean="0"/>
              <a:t>Οι αιτούντες φορείς θα πρέπει να συμβουλεύονται τα παρακάτω έγγραφα:</a:t>
            </a:r>
          </a:p>
          <a:p>
            <a:endParaRPr lang="el-GR" dirty="0" smtClean="0"/>
          </a:p>
          <a:p>
            <a:r>
              <a:rPr lang="el-GR" dirty="0" smtClean="0"/>
              <a:t>τον Οδηγό του Προγράμματος (</a:t>
            </a:r>
            <a:r>
              <a:rPr lang="el-GR" dirty="0" err="1" smtClean="0"/>
              <a:t>Erasmus</a:t>
            </a:r>
            <a:r>
              <a:rPr lang="el-GR" dirty="0" smtClean="0"/>
              <a:t>+ </a:t>
            </a:r>
            <a:r>
              <a:rPr lang="el-GR" dirty="0" err="1" smtClean="0"/>
              <a:t>Guide</a:t>
            </a:r>
            <a:r>
              <a:rPr lang="el-GR" dirty="0" smtClean="0"/>
              <a:t>) ο οποίος βρίσκεται αναρτημένος στην ιστοσελίδα της Εθνικής Μονάδας στην ακόλουθη διεύθυνση </a:t>
            </a:r>
            <a:r>
              <a:rPr lang="el-GR" u="sng" dirty="0" smtClean="0">
                <a:hlinkClick r:id="rId2"/>
              </a:rPr>
              <a:t>https://www.iky.gr/eggrafa-eplus/odigos-eplus</a:t>
            </a:r>
            <a:endParaRPr lang="el-GR" u="sng" dirty="0" smtClean="0"/>
          </a:p>
          <a:p>
            <a:endParaRPr lang="el-GR" dirty="0" smtClean="0"/>
          </a:p>
          <a:p>
            <a:r>
              <a:rPr lang="el-GR" dirty="0" smtClean="0"/>
              <a:t>Το έγγραφο «</a:t>
            </a:r>
            <a:r>
              <a:rPr lang="el-GR" dirty="0" err="1" smtClean="0"/>
              <a:t>Erasmus</a:t>
            </a:r>
            <a:r>
              <a:rPr lang="el-GR" dirty="0" smtClean="0"/>
              <a:t>+ Technical </a:t>
            </a:r>
            <a:r>
              <a:rPr lang="el-GR" dirty="0" err="1" smtClean="0"/>
              <a:t>guidelines</a:t>
            </a:r>
            <a:r>
              <a:rPr lang="el-GR" dirty="0" smtClean="0"/>
              <a:t> for </a:t>
            </a:r>
            <a:r>
              <a:rPr lang="el-GR" dirty="0" err="1" smtClean="0"/>
              <a:t>completing</a:t>
            </a:r>
            <a:r>
              <a:rPr lang="el-GR" dirty="0" smtClean="0"/>
              <a:t> </a:t>
            </a:r>
            <a:r>
              <a:rPr lang="el-GR" dirty="0" err="1" smtClean="0"/>
              <a:t>application</a:t>
            </a:r>
            <a:r>
              <a:rPr lang="el-GR" dirty="0" smtClean="0"/>
              <a:t> e-</a:t>
            </a:r>
            <a:r>
              <a:rPr lang="el-GR" dirty="0" err="1" smtClean="0"/>
              <a:t>forms</a:t>
            </a:r>
            <a:r>
              <a:rPr lang="el-GR" dirty="0" smtClean="0"/>
              <a:t>», που εμπεριέχει τις τεχνικές οδηγίες συμπλήρωσης των αιτήσεων </a:t>
            </a:r>
            <a:r>
              <a:rPr lang="el-GR" u="sng" dirty="0" smtClean="0">
                <a:solidFill>
                  <a:srgbClr val="FFFF00"/>
                </a:solidFill>
                <a:hlinkClick r:id="rId3"/>
              </a:rPr>
              <a:t>http://www.iky.gr/downloads-el/item/1453-texnikes-odigies-simplirosis-gia-toerasmusplus</a:t>
            </a:r>
            <a:r>
              <a:rPr lang="el-GR" dirty="0" smtClean="0">
                <a:solidFill>
                  <a:srgbClr val="FFFF00"/>
                </a:solidFill>
              </a:rPr>
              <a:t> </a:t>
            </a:r>
          </a:p>
          <a:p>
            <a:endParaRPr lang="el-GR" dirty="0" smtClean="0"/>
          </a:p>
          <a:p>
            <a:r>
              <a:rPr lang="el-GR" dirty="0" smtClean="0"/>
              <a:t>Τον Οδηγό προς τους Αξιολογητές, </a:t>
            </a:r>
            <a:r>
              <a:rPr lang="en-US" u="sng" dirty="0" smtClean="0">
                <a:hlinkClick r:id="rId4"/>
              </a:rPr>
              <a:t>http</a:t>
            </a:r>
            <a:r>
              <a:rPr lang="el-GR" u="sng" dirty="0" smtClean="0">
                <a:hlinkClick r:id="rId4"/>
              </a:rPr>
              <a:t>://</a:t>
            </a:r>
            <a:r>
              <a:rPr lang="en-US" u="sng" dirty="0" smtClean="0">
                <a:hlinkClick r:id="rId4"/>
              </a:rPr>
              <a:t>www</a:t>
            </a:r>
            <a:r>
              <a:rPr lang="el-GR" u="sng" dirty="0" smtClean="0">
                <a:hlinkClick r:id="rId4"/>
              </a:rPr>
              <a:t>.</a:t>
            </a:r>
            <a:r>
              <a:rPr lang="en-US" u="sng" dirty="0" err="1" smtClean="0">
                <a:hlinkClick r:id="rId4"/>
              </a:rPr>
              <a:t>iky</a:t>
            </a:r>
            <a:r>
              <a:rPr lang="el-GR" u="sng" dirty="0" smtClean="0">
                <a:hlinkClick r:id="rId4"/>
              </a:rPr>
              <a:t>.</a:t>
            </a:r>
            <a:r>
              <a:rPr lang="en-US" u="sng" dirty="0" err="1" smtClean="0">
                <a:hlinkClick r:id="rId4"/>
              </a:rPr>
              <a:t>gr</a:t>
            </a:r>
            <a:r>
              <a:rPr lang="el-GR" u="sng" dirty="0" smtClean="0">
                <a:hlinkClick r:id="rId4"/>
              </a:rPr>
              <a:t>/</a:t>
            </a:r>
            <a:r>
              <a:rPr lang="en-US" u="sng" dirty="0" err="1" smtClean="0">
                <a:hlinkClick r:id="rId4"/>
              </a:rPr>
              <a:t>erasmus</a:t>
            </a:r>
            <a:r>
              <a:rPr lang="el-GR" u="sng" dirty="0" smtClean="0">
                <a:hlinkClick r:id="rId4"/>
              </a:rPr>
              <a:t>-</a:t>
            </a:r>
            <a:r>
              <a:rPr lang="en-US" u="sng" dirty="0" smtClean="0">
                <a:hlinkClick r:id="rId4"/>
              </a:rPr>
              <a:t>plus</a:t>
            </a:r>
            <a:r>
              <a:rPr lang="el-GR" u="sng" dirty="0" smtClean="0">
                <a:hlinkClick r:id="rId4"/>
              </a:rPr>
              <a:t>-</a:t>
            </a:r>
            <a:r>
              <a:rPr lang="en-US" u="sng" dirty="0" smtClean="0">
                <a:hlinkClick r:id="rId4"/>
              </a:rPr>
              <a:t>key</a:t>
            </a:r>
            <a:r>
              <a:rPr lang="el-GR" u="sng" dirty="0" smtClean="0">
                <a:hlinkClick r:id="rId4"/>
              </a:rPr>
              <a:t>1-</a:t>
            </a:r>
            <a:r>
              <a:rPr lang="en-US" u="sng" dirty="0" smtClean="0">
                <a:hlinkClick r:id="rId4"/>
              </a:rPr>
              <a:t>action</a:t>
            </a:r>
            <a:r>
              <a:rPr lang="el-GR" u="sng" dirty="0" smtClean="0">
                <a:hlinkClick r:id="rId4"/>
              </a:rPr>
              <a:t>- 1/</a:t>
            </a:r>
            <a:r>
              <a:rPr lang="en-US" u="sng" dirty="0" err="1" smtClean="0">
                <a:hlinkClick r:id="rId4"/>
              </a:rPr>
              <a:t>aitiseis</a:t>
            </a:r>
            <a:r>
              <a:rPr lang="el-GR" u="sng" dirty="0" smtClean="0">
                <a:hlinkClick r:id="rId4"/>
              </a:rPr>
              <a:t>-</a:t>
            </a:r>
            <a:r>
              <a:rPr lang="en-US" u="sng" dirty="0" smtClean="0">
                <a:hlinkClick r:id="rId4"/>
              </a:rPr>
              <a:t>ka</a:t>
            </a:r>
            <a:r>
              <a:rPr lang="el-GR" u="sng" dirty="0" smtClean="0">
                <a:hlinkClick r:id="rId4"/>
              </a:rPr>
              <a:t>1-</a:t>
            </a:r>
            <a:r>
              <a:rPr lang="en-US" u="sng" dirty="0" err="1" smtClean="0">
                <a:hlinkClick r:id="rId4"/>
              </a:rPr>
              <a:t>mathisiaki</a:t>
            </a:r>
            <a:r>
              <a:rPr lang="el-GR" u="sng" dirty="0" smtClean="0">
                <a:hlinkClick r:id="rId4"/>
              </a:rPr>
              <a:t>-</a:t>
            </a:r>
            <a:r>
              <a:rPr lang="en-US" u="sng" dirty="0" err="1" smtClean="0">
                <a:hlinkClick r:id="rId4"/>
              </a:rPr>
              <a:t>kinitikotita</a:t>
            </a:r>
            <a:r>
              <a:rPr lang="el-GR" u="sng" dirty="0" smtClean="0">
                <a:hlinkClick r:id="rId4"/>
              </a:rPr>
              <a:t>/</a:t>
            </a:r>
            <a:r>
              <a:rPr lang="en-US" u="sng" dirty="0" smtClean="0">
                <a:hlinkClick r:id="rId4"/>
              </a:rPr>
              <a:t>item</a:t>
            </a:r>
            <a:r>
              <a:rPr lang="el-GR" u="sng" dirty="0" smtClean="0">
                <a:hlinkClick r:id="rId4"/>
              </a:rPr>
              <a:t>/146</a:t>
            </a:r>
            <a:endParaRPr lang="el-GR" dirty="0" smtClean="0"/>
          </a:p>
          <a:p>
            <a:endParaRPr lang="el-GR" dirty="0"/>
          </a:p>
        </p:txBody>
      </p:sp>
      <p:pic>
        <p:nvPicPr>
          <p:cNvPr id="4" name="8 - Εικόνα" descr="logo6.png"/>
          <p:cNvPicPr>
            <a:picLocks noChangeAspect="1"/>
          </p:cNvPicPr>
          <p:nvPr/>
        </p:nvPicPr>
        <p:blipFill>
          <a:blip r:embed="rId5" cstate="print"/>
          <a:stretch>
            <a:fillRect/>
          </a:stretch>
        </p:blipFill>
        <p:spPr>
          <a:xfrm>
            <a:off x="5518448" y="116632"/>
            <a:ext cx="3168352" cy="6567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979712" y="155589"/>
            <a:ext cx="5410944" cy="1019199"/>
          </a:xfrm>
        </p:spPr>
        <p:txBody>
          <a:bodyPr/>
          <a:lstStyle/>
          <a:p>
            <a:pPr algn="ctr"/>
            <a:r>
              <a:rPr lang="el-GR" b="1" dirty="0" smtClean="0">
                <a:solidFill>
                  <a:srgbClr val="FFFF00"/>
                </a:solidFill>
              </a:rPr>
              <a:t>ΟΔΗΓΙΕΣ ΥΠΟΒΟΛΗΣ ΑΙΤΗΣΕΩΝ</a:t>
            </a:r>
            <a:r>
              <a:rPr lang="el-GR" dirty="0" smtClean="0">
                <a:solidFill>
                  <a:srgbClr val="FFFF00"/>
                </a:solidFill>
              </a:rPr>
              <a:t/>
            </a:r>
            <a:br>
              <a:rPr lang="el-GR" dirty="0" smtClean="0">
                <a:solidFill>
                  <a:srgbClr val="FFFF00"/>
                </a:solidFill>
              </a:rPr>
            </a:br>
            <a:endParaRPr lang="el-GR" dirty="0">
              <a:solidFill>
                <a:srgbClr val="FFFF00"/>
              </a:solidFill>
            </a:endParaRPr>
          </a:p>
        </p:txBody>
      </p:sp>
      <p:sp>
        <p:nvSpPr>
          <p:cNvPr id="2" name="1 - Θέση περιεχομένου"/>
          <p:cNvSpPr>
            <a:spLocks noGrp="1"/>
          </p:cNvSpPr>
          <p:nvPr>
            <p:ph idx="1"/>
          </p:nvPr>
        </p:nvSpPr>
        <p:spPr>
          <a:xfrm>
            <a:off x="179512" y="764704"/>
            <a:ext cx="8496944" cy="6093296"/>
          </a:xfrm>
        </p:spPr>
        <p:txBody>
          <a:bodyPr>
            <a:normAutofit lnSpcReduction="10000"/>
          </a:bodyPr>
          <a:lstStyle/>
          <a:p>
            <a:pPr>
              <a:buNone/>
            </a:pPr>
            <a:r>
              <a:rPr lang="el-GR" b="1" u="sng" dirty="0" smtClean="0"/>
              <a:t> </a:t>
            </a:r>
            <a:r>
              <a:rPr lang="el-GR" sz="2000" b="1" u="sng" dirty="0" smtClean="0"/>
              <a:t>ΒΗΜΑ 1</a:t>
            </a:r>
            <a:r>
              <a:rPr lang="el-GR" sz="2000" b="1" u="sng" baseline="30000" dirty="0" smtClean="0"/>
              <a:t>ο</a:t>
            </a:r>
            <a:endParaRPr lang="el-GR" sz="2000" b="1" u="sng" dirty="0" smtClean="0"/>
          </a:p>
          <a:p>
            <a:pPr>
              <a:buNone/>
            </a:pPr>
            <a:r>
              <a:rPr lang="el-GR" sz="2000" b="1" dirty="0" smtClean="0"/>
              <a:t>     Σύστημα Διαπίστευσης – ECAS (</a:t>
            </a:r>
            <a:r>
              <a:rPr lang="el-GR" sz="2000" b="1" dirty="0" err="1" smtClean="0"/>
              <a:t>European</a:t>
            </a:r>
            <a:r>
              <a:rPr lang="el-GR" sz="2000" b="1" dirty="0" smtClean="0"/>
              <a:t> </a:t>
            </a:r>
            <a:r>
              <a:rPr lang="el-GR" sz="2000" b="1" dirty="0" err="1" smtClean="0"/>
              <a:t>Commission</a:t>
            </a:r>
            <a:r>
              <a:rPr lang="el-GR" sz="2000" b="1" dirty="0" smtClean="0"/>
              <a:t> </a:t>
            </a:r>
            <a:r>
              <a:rPr lang="el-GR" sz="2000" b="1" dirty="0" err="1" smtClean="0"/>
              <a:t>Authentication</a:t>
            </a:r>
            <a:r>
              <a:rPr lang="el-GR" sz="2000" b="1" dirty="0" smtClean="0"/>
              <a:t> </a:t>
            </a:r>
            <a:r>
              <a:rPr lang="el-GR" sz="2000" b="1" dirty="0" err="1" smtClean="0"/>
              <a:t>Service</a:t>
            </a:r>
            <a:r>
              <a:rPr lang="el-GR" sz="2000" dirty="0" smtClean="0"/>
              <a:t>) </a:t>
            </a:r>
          </a:p>
          <a:p>
            <a:r>
              <a:rPr lang="el-GR" sz="2000" dirty="0" smtClean="0"/>
              <a:t>Η Ευρωπαϊκή Επιτροπή έχει δημιουργήσει ένα Σύστημα Διαπίστευσης – ECAS (</a:t>
            </a:r>
            <a:r>
              <a:rPr lang="el-GR" sz="2000" dirty="0" err="1" smtClean="0"/>
              <a:t>European</a:t>
            </a:r>
            <a:r>
              <a:rPr lang="el-GR" sz="2000" dirty="0" smtClean="0"/>
              <a:t> </a:t>
            </a:r>
            <a:r>
              <a:rPr lang="el-GR" sz="2000" dirty="0" err="1" smtClean="0"/>
              <a:t>Commission</a:t>
            </a:r>
            <a:r>
              <a:rPr lang="el-GR" sz="2000" dirty="0" smtClean="0"/>
              <a:t> </a:t>
            </a:r>
            <a:r>
              <a:rPr lang="el-GR" sz="2000" dirty="0" err="1" smtClean="0"/>
              <a:t>Authentication</a:t>
            </a:r>
            <a:r>
              <a:rPr lang="el-GR" sz="2000" dirty="0" smtClean="0"/>
              <a:t> </a:t>
            </a:r>
            <a:r>
              <a:rPr lang="el-GR" sz="2000" dirty="0" err="1" smtClean="0"/>
              <a:t>Service</a:t>
            </a:r>
            <a:r>
              <a:rPr lang="el-GR" sz="2000" dirty="0" smtClean="0"/>
              <a:t>) στο οποίο εγγράφονται όλοι οι ευρωπαίοι πολίτες που επιθυμούν να έχουν πρόσβαση σε ειδικές σελίδες και ηλεκτρονικά εργαλεία της Ευρωπαϊκής Επιτροπής. </a:t>
            </a:r>
            <a:r>
              <a:rPr lang="el-GR" sz="2000" u="sng" dirty="0" smtClean="0">
                <a:hlinkClick r:id="rId2"/>
              </a:rPr>
              <a:t>https://webgate.ec.europa.eu/cas/eim/external/register.cgi</a:t>
            </a:r>
            <a:endParaRPr lang="el-GR" sz="2000" u="sng" dirty="0" smtClean="0"/>
          </a:p>
          <a:p>
            <a:endParaRPr lang="el-GR" sz="2000" dirty="0" smtClean="0"/>
          </a:p>
          <a:p>
            <a:r>
              <a:rPr lang="el-GR" sz="2000" dirty="0" smtClean="0">
                <a:sym typeface="Symbol"/>
              </a:rPr>
              <a:t></a:t>
            </a:r>
            <a:r>
              <a:rPr lang="el-GR" sz="2000" dirty="0" smtClean="0"/>
              <a:t> Ο λογαριασμός ECAS απαιτείται για την εγγραφή οργανισμού στην Πύλη Συμμετεχόντων και για την περαιτέρω επεξεργασία των στοιχείων του. Για τη δημιουργία λογαριασμού ECAS χρειάζεται μια ενεργή διεύθυνση ηλεκτρονικού ταχυδρομείου (e-</a:t>
            </a:r>
            <a:r>
              <a:rPr lang="el-GR" sz="2000" dirty="0" err="1" smtClean="0"/>
              <a:t>mai</a:t>
            </a:r>
            <a:r>
              <a:rPr lang="el-GR" sz="2000" dirty="0" smtClean="0"/>
              <a:t>l) και ο χρήστης λαμβάνει ένα όνομα χρήστη (</a:t>
            </a:r>
            <a:r>
              <a:rPr lang="el-GR" sz="2000" dirty="0" err="1" smtClean="0"/>
              <a:t>user</a:t>
            </a:r>
            <a:r>
              <a:rPr lang="el-GR" sz="2000" dirty="0" smtClean="0"/>
              <a:t> </a:t>
            </a:r>
            <a:r>
              <a:rPr lang="el-GR" sz="2000" dirty="0" err="1" smtClean="0"/>
              <a:t>name</a:t>
            </a:r>
            <a:r>
              <a:rPr lang="el-GR" sz="2000" dirty="0" smtClean="0"/>
              <a:t>) και έναν κωδικό πρόσβασης (</a:t>
            </a:r>
            <a:r>
              <a:rPr lang="el-GR" sz="2000" dirty="0" err="1" smtClean="0"/>
              <a:t>password</a:t>
            </a:r>
            <a:r>
              <a:rPr lang="el-GR" sz="2000" dirty="0" smtClean="0"/>
              <a:t>). Αναλυτικές οδηγίες για τη δημιουργία λογαριασμού ECAS, βρίσκονται αναρτημένες στην ηλεκτρονική διεύθυνση της Ευρωπαϊκής Επιτροπής </a:t>
            </a:r>
            <a:r>
              <a:rPr lang="el-GR" sz="2000" u="sng" dirty="0" smtClean="0">
                <a:hlinkClick r:id="rId3"/>
              </a:rPr>
              <a:t>http://eeas.europa.eu/media/subscribe/ecas-user-manual.pd</a:t>
            </a:r>
            <a:r>
              <a:rPr lang="el-GR" sz="2000" dirty="0" smtClean="0">
                <a:hlinkClick r:id="rId3"/>
              </a:rPr>
              <a:t>f</a:t>
            </a:r>
            <a:r>
              <a:rPr lang="el-GR" sz="2000" dirty="0" smtClean="0"/>
              <a:t> και στην ιστοσελίδα της Εθνικής Μονάδας-ΙΚΥ </a:t>
            </a:r>
            <a:r>
              <a:rPr lang="el-GR" sz="2000" u="sng" dirty="0" smtClean="0">
                <a:hlinkClick r:id="rId4"/>
              </a:rPr>
              <a:t>http://www.iky.gr/component/k2/item/944-iky-ecas</a:t>
            </a:r>
            <a:endParaRPr lang="el-GR" sz="2000" dirty="0" smtClean="0"/>
          </a:p>
          <a:p>
            <a:pPr marL="0" indent="0">
              <a:buNone/>
            </a:pPr>
            <a:endParaRPr lang="el-GR" dirty="0"/>
          </a:p>
        </p:txBody>
      </p:sp>
      <p:pic>
        <p:nvPicPr>
          <p:cNvPr id="4" name="8 - Εικόνα" descr="logo6.png"/>
          <p:cNvPicPr>
            <a:picLocks noChangeAspect="1"/>
          </p:cNvPicPr>
          <p:nvPr/>
        </p:nvPicPr>
        <p:blipFill>
          <a:blip r:embed="rId5" cstate="print"/>
          <a:stretch>
            <a:fillRect/>
          </a:stretch>
        </p:blipFill>
        <p:spPr>
          <a:xfrm>
            <a:off x="5724128" y="518018"/>
            <a:ext cx="3168352" cy="65677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835696" y="116632"/>
            <a:ext cx="5410944" cy="875183"/>
          </a:xfrm>
        </p:spPr>
        <p:txBody>
          <a:bodyPr>
            <a:normAutofit fontScale="90000"/>
          </a:bodyPr>
          <a:lstStyle/>
          <a:p>
            <a:pPr algn="ctr"/>
            <a:r>
              <a:rPr lang="el-GR" b="1" dirty="0" smtClean="0">
                <a:solidFill>
                  <a:srgbClr val="FFFF00"/>
                </a:solidFill>
              </a:rPr>
              <a:t>ΟΔΗΓΙΕΣ ΥΠΟΒΟΛΗΣ ΑΙΤΗΣΕΩΝ</a:t>
            </a:r>
            <a:r>
              <a:rPr lang="el-GR" dirty="0" smtClean="0">
                <a:solidFill>
                  <a:srgbClr val="FFFF00"/>
                </a:solidFill>
              </a:rPr>
              <a:t/>
            </a:r>
            <a:br>
              <a:rPr lang="el-GR" dirty="0" smtClean="0">
                <a:solidFill>
                  <a:srgbClr val="FFFF00"/>
                </a:solidFill>
              </a:rPr>
            </a:br>
            <a:endParaRPr lang="el-GR" dirty="0"/>
          </a:p>
        </p:txBody>
      </p:sp>
      <p:sp>
        <p:nvSpPr>
          <p:cNvPr id="2" name="1 - Θέση περιεχομένου"/>
          <p:cNvSpPr>
            <a:spLocks noGrp="1"/>
          </p:cNvSpPr>
          <p:nvPr>
            <p:ph idx="1"/>
          </p:nvPr>
        </p:nvSpPr>
        <p:spPr>
          <a:xfrm>
            <a:off x="251520" y="404664"/>
            <a:ext cx="8496944" cy="6453336"/>
          </a:xfrm>
        </p:spPr>
        <p:txBody>
          <a:bodyPr>
            <a:normAutofit fontScale="77500" lnSpcReduction="20000"/>
          </a:bodyPr>
          <a:lstStyle/>
          <a:p>
            <a:pPr>
              <a:buNone/>
            </a:pPr>
            <a:r>
              <a:rPr lang="el-GR" sz="2900" b="1" u="sng" dirty="0" smtClean="0"/>
              <a:t>ΒΗΜΑ 2</a:t>
            </a:r>
            <a:r>
              <a:rPr lang="el-GR" sz="2900" b="1" u="sng" baseline="30000" dirty="0" smtClean="0"/>
              <a:t>ο</a:t>
            </a:r>
            <a:endParaRPr lang="el-GR" sz="2900" b="1" u="sng" dirty="0" smtClean="0"/>
          </a:p>
          <a:p>
            <a:pPr algn="just"/>
            <a:r>
              <a:rPr lang="en-US" sz="2900" dirty="0" smtClean="0"/>
              <a:t> </a:t>
            </a:r>
            <a:r>
              <a:rPr lang="el-GR" sz="2900" b="1" dirty="0" smtClean="0"/>
              <a:t>Για την υποβολή αίτησης στο πρόγραμμα </a:t>
            </a:r>
            <a:r>
              <a:rPr lang="el-GR" sz="2900" b="1" dirty="0" err="1" smtClean="0"/>
              <a:t>Erasmus</a:t>
            </a:r>
            <a:r>
              <a:rPr lang="el-GR" sz="2900" b="1" dirty="0" smtClean="0"/>
              <a:t>+ </a:t>
            </a:r>
            <a:r>
              <a:rPr lang="el-GR" sz="2900" dirty="0" smtClean="0"/>
              <a:t>απαιτείται οι αιτούντες οργανισμοί, καθώς και οι οργανισμοί-εταίροι, να έχουν λάβει έναν μοναδικό 9-ψηφιο κωδικό (PIC </a:t>
            </a:r>
            <a:r>
              <a:rPr lang="el-GR" sz="2900" dirty="0" err="1" smtClean="0"/>
              <a:t>Code</a:t>
            </a:r>
            <a:r>
              <a:rPr lang="el-GR" sz="2900" dirty="0" smtClean="0"/>
              <a:t>) μέσω της Πύλης Συμμετεχόντων (</a:t>
            </a:r>
            <a:r>
              <a:rPr lang="el-GR" sz="2900" dirty="0" err="1" smtClean="0"/>
              <a:t>Participant</a:t>
            </a:r>
            <a:r>
              <a:rPr lang="el-GR" sz="2900" dirty="0" smtClean="0"/>
              <a:t> </a:t>
            </a:r>
            <a:r>
              <a:rPr lang="el-GR" sz="2900" dirty="0" err="1" smtClean="0"/>
              <a:t>Portal</a:t>
            </a:r>
            <a:r>
              <a:rPr lang="el-GR" sz="2900" dirty="0" smtClean="0"/>
              <a:t>) της Ευρωπαϊκής Επιτροπής:</a:t>
            </a:r>
            <a:r>
              <a:rPr lang="el-GR" sz="2900" u="sng" dirty="0" smtClean="0">
                <a:hlinkClick r:id="rId2"/>
              </a:rPr>
              <a:t>  http://ec.europa.eu/education/participants/portal/desktop/en/home.html</a:t>
            </a:r>
            <a:r>
              <a:rPr lang="el-GR" sz="2900" dirty="0" smtClean="0"/>
              <a:t> </a:t>
            </a:r>
          </a:p>
          <a:p>
            <a:pPr algn="just"/>
            <a:r>
              <a:rPr lang="el-GR" sz="2900" dirty="0" smtClean="0"/>
              <a:t>Οδηγίες για την τροποποίηση των στοιχείων δίνονται στο εγχειρίδιο χρήστη (έντυπο και </a:t>
            </a:r>
            <a:r>
              <a:rPr lang="el-GR" sz="2900" dirty="0" err="1" smtClean="0"/>
              <a:t>video</a:t>
            </a:r>
            <a:r>
              <a:rPr lang="el-GR" sz="2900" dirty="0" smtClean="0"/>
              <a:t>) στη σελίδα: </a:t>
            </a:r>
            <a:r>
              <a:rPr lang="el-GR" sz="2900" dirty="0" smtClean="0">
                <a:sym typeface="Symbol"/>
              </a:rPr>
              <a:t></a:t>
            </a:r>
            <a:r>
              <a:rPr lang="el-GR" sz="2900" dirty="0" smtClean="0"/>
              <a:t> </a:t>
            </a:r>
            <a:r>
              <a:rPr lang="el-GR" sz="2900" u="sng" dirty="0" smtClean="0">
                <a:hlinkClick r:id="rId3"/>
              </a:rPr>
              <a:t>https://www.iky.gr/urf-registration</a:t>
            </a:r>
            <a:endParaRPr lang="el-GR" sz="2900" dirty="0" smtClean="0"/>
          </a:p>
          <a:p>
            <a:endParaRPr lang="el-GR" sz="2900" dirty="0" smtClean="0"/>
          </a:p>
          <a:p>
            <a:pPr>
              <a:buNone/>
            </a:pPr>
            <a:r>
              <a:rPr lang="el-GR" sz="2900" b="1" dirty="0" smtClean="0"/>
              <a:t>     Επισημαίνουμε </a:t>
            </a:r>
            <a:r>
              <a:rPr lang="el-GR" sz="2900" dirty="0" smtClean="0"/>
              <a:t>ότι οργανισμοί οι οποίοι έχουν λάβει ήδη PIC από προηγούμενα έτη δεν χρειάζεται να λάβουν καινούργιο κωδικό, καθώς ο πρώτος κωδικός PIC που λαμβάνεται ισχύει για όλη τη διάρκεια του προγράμματος και είναι ένας και μοναδικός κωδικός που </a:t>
            </a:r>
            <a:r>
              <a:rPr lang="el-GR" sz="2900" dirty="0" err="1" smtClean="0"/>
              <a:t>ταυτοποιεί</a:t>
            </a:r>
            <a:r>
              <a:rPr lang="el-GR" sz="2900" dirty="0" smtClean="0"/>
              <a:t> τον συμμετέχοντα οργανισμό. </a:t>
            </a:r>
          </a:p>
          <a:p>
            <a:pPr>
              <a:buNone/>
            </a:pPr>
            <a:r>
              <a:rPr lang="el-GR" sz="2900" dirty="0" smtClean="0"/>
              <a:t> </a:t>
            </a:r>
          </a:p>
          <a:p>
            <a:endParaRPr lang="el-GR" sz="2600" dirty="0"/>
          </a:p>
        </p:txBody>
      </p:sp>
      <p:pic>
        <p:nvPicPr>
          <p:cNvPr id="4" name="8 - Εικόνα" descr="logo6.png"/>
          <p:cNvPicPr>
            <a:picLocks noChangeAspect="1"/>
          </p:cNvPicPr>
          <p:nvPr/>
        </p:nvPicPr>
        <p:blipFill>
          <a:blip r:embed="rId4" cstate="print"/>
          <a:stretch>
            <a:fillRect/>
          </a:stretch>
        </p:blipFill>
        <p:spPr>
          <a:xfrm>
            <a:off x="5580112" y="551263"/>
            <a:ext cx="3168352" cy="65677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11560" y="818749"/>
            <a:ext cx="7571184" cy="803175"/>
          </a:xfrm>
        </p:spPr>
        <p:txBody>
          <a:bodyPr>
            <a:normAutofit fontScale="90000"/>
          </a:bodyPr>
          <a:lstStyle/>
          <a:p>
            <a:pPr algn="ctr"/>
            <a:r>
              <a:rPr lang="el-GR" b="1" dirty="0" smtClean="0">
                <a:solidFill>
                  <a:srgbClr val="FFFF00"/>
                </a:solidFill>
              </a:rPr>
              <a:t>ΟΔΗΓΙΕΣ ΥΠΟΒΟΛΗΣ ΑΙΤΗΣΕΩΝ</a:t>
            </a:r>
            <a:r>
              <a:rPr lang="el-GR" dirty="0" smtClean="0">
                <a:solidFill>
                  <a:srgbClr val="FFFF00"/>
                </a:solidFill>
              </a:rPr>
              <a:t/>
            </a:r>
            <a:br>
              <a:rPr lang="el-GR" dirty="0" smtClean="0">
                <a:solidFill>
                  <a:srgbClr val="FFFF00"/>
                </a:solidFill>
              </a:rPr>
            </a:br>
            <a:endParaRPr lang="el-GR" dirty="0"/>
          </a:p>
        </p:txBody>
      </p:sp>
      <p:sp>
        <p:nvSpPr>
          <p:cNvPr id="2" name="1 - Θέση περιεχομένου"/>
          <p:cNvSpPr>
            <a:spLocks noGrp="1"/>
          </p:cNvSpPr>
          <p:nvPr>
            <p:ph idx="1"/>
          </p:nvPr>
        </p:nvSpPr>
        <p:spPr>
          <a:xfrm>
            <a:off x="431540" y="1340768"/>
            <a:ext cx="7931224" cy="6120680"/>
          </a:xfrm>
        </p:spPr>
        <p:txBody>
          <a:bodyPr>
            <a:normAutofit fontScale="92500" lnSpcReduction="20000"/>
          </a:bodyPr>
          <a:lstStyle/>
          <a:p>
            <a:endParaRPr lang="el-GR" b="1" dirty="0" smtClean="0">
              <a:solidFill>
                <a:srgbClr val="FFFF00"/>
              </a:solidFill>
            </a:endParaRPr>
          </a:p>
          <a:p>
            <a:endParaRPr lang="el-GR" b="1" dirty="0" smtClean="0">
              <a:solidFill>
                <a:srgbClr val="FFFF00"/>
              </a:solidFill>
            </a:endParaRPr>
          </a:p>
          <a:p>
            <a:r>
              <a:rPr lang="el-GR" b="1" dirty="0" smtClean="0">
                <a:solidFill>
                  <a:srgbClr val="FFFF00"/>
                </a:solidFill>
              </a:rPr>
              <a:t>Βήμα 3</a:t>
            </a:r>
            <a:r>
              <a:rPr lang="el-GR" b="1" baseline="30000" dirty="0" smtClean="0">
                <a:solidFill>
                  <a:srgbClr val="FFFF00"/>
                </a:solidFill>
              </a:rPr>
              <a:t>ο</a:t>
            </a:r>
            <a:r>
              <a:rPr lang="el-GR" b="1" dirty="0" smtClean="0">
                <a:solidFill>
                  <a:srgbClr val="FFFF00"/>
                </a:solidFill>
              </a:rPr>
              <a:t> </a:t>
            </a:r>
            <a:r>
              <a:rPr lang="el-GR" b="1" dirty="0" smtClean="0"/>
              <a:t>: </a:t>
            </a:r>
            <a:r>
              <a:rPr lang="el-GR" dirty="0" smtClean="0"/>
              <a:t>Κατά το στάδιο της εγγραφής, οι οργανισμοί θα πρέπει να συμπληρώσουν και να αναρτήσουν (</a:t>
            </a:r>
            <a:r>
              <a:rPr lang="el-GR" dirty="0" err="1" smtClean="0"/>
              <a:t>upload</a:t>
            </a:r>
            <a:r>
              <a:rPr lang="el-GR" dirty="0" smtClean="0"/>
              <a:t>)  έγγραφα που αφορούν στο νομικό πρόσωπο και στα οικονομικά στοιχεία του οργανισμού, τα οποία  βρίσκονται αναλυτικά στον Συμπληρωματικό Οδηγό </a:t>
            </a:r>
            <a:r>
              <a:rPr lang="en-US" dirty="0" smtClean="0"/>
              <a:t>Erasmus+, </a:t>
            </a:r>
            <a:r>
              <a:rPr lang="el-GR" dirty="0" smtClean="0"/>
              <a:t>σελ. 9-11.</a:t>
            </a:r>
          </a:p>
          <a:p>
            <a:endParaRPr lang="el-GR" b="1" dirty="0" smtClean="0"/>
          </a:p>
          <a:p>
            <a:r>
              <a:rPr lang="el-GR" b="1" dirty="0" smtClean="0">
                <a:solidFill>
                  <a:srgbClr val="FFFF00"/>
                </a:solidFill>
              </a:rPr>
              <a:t>Βήμα 4: Συμπλήρωση και υποβολή αιτήσεων </a:t>
            </a:r>
            <a:r>
              <a:rPr lang="el-GR" b="1" dirty="0" err="1" smtClean="0">
                <a:solidFill>
                  <a:srgbClr val="FFFF00"/>
                </a:solidFill>
              </a:rPr>
              <a:t>eForms</a:t>
            </a:r>
            <a:endParaRPr lang="el-GR" dirty="0" smtClean="0">
              <a:solidFill>
                <a:srgbClr val="FFFF00"/>
              </a:solidFill>
            </a:endParaRPr>
          </a:p>
          <a:p>
            <a:pPr>
              <a:buNone/>
            </a:pPr>
            <a:r>
              <a:rPr lang="el-GR" dirty="0" smtClean="0"/>
              <a:t>      Οι αιτούντες υποβάλλουν τις προτάσεις τους ηλεκτρονικά και μόνο, μέσω e-</a:t>
            </a:r>
            <a:r>
              <a:rPr lang="el-GR" dirty="0" err="1" smtClean="0"/>
              <a:t>Forms</a:t>
            </a:r>
            <a:r>
              <a:rPr lang="el-GR" dirty="0" smtClean="0"/>
              <a:t>, οι οποίες βρίσκονται στην ιστοσελίδα της Εθνικής Μονάδας:</a:t>
            </a:r>
          </a:p>
          <a:p>
            <a:pPr>
              <a:buNone/>
            </a:pPr>
            <a:r>
              <a:rPr lang="el-GR" dirty="0" smtClean="0"/>
              <a:t>      Για τη Μαθησιακή Κινητικότητα Ατόμων ΚΑ1 (Έντυπο ΚΑ101): </a:t>
            </a:r>
            <a:r>
              <a:rPr lang="el-GR" u="sng" dirty="0" smtClean="0">
                <a:hlinkClick r:id="rId2"/>
              </a:rPr>
              <a:t>https://www.iky.gr/erasmusplus-vivliothiki/item/1447-ka1-prosopikou-sxolikis-ekpedeusis</a:t>
            </a:r>
            <a:r>
              <a:rPr lang="el-GR" dirty="0" smtClean="0"/>
              <a:t> </a:t>
            </a:r>
          </a:p>
          <a:p>
            <a:pPr>
              <a:buNone/>
            </a:pPr>
            <a:r>
              <a:rPr lang="el-GR" dirty="0" smtClean="0"/>
              <a:t>      Για τις Στρατηγικές Συμπράξεις KA2 (Έντυπο ΚΑ201): </a:t>
            </a:r>
            <a:r>
              <a:rPr lang="el-GR" u="sng" dirty="0" smtClean="0">
                <a:hlinkClick r:id="rId3"/>
              </a:rPr>
              <a:t>https://www.iky.gr/erasmus-plus-key2- action-2/aitiseis-ka1-kainotomia-kales-praktikes/item/1465</a:t>
            </a:r>
            <a:endParaRPr lang="el-GR" dirty="0" smtClean="0"/>
          </a:p>
          <a:p>
            <a:pPr>
              <a:buNone/>
            </a:pPr>
            <a:r>
              <a:rPr lang="el-GR" b="1" dirty="0" smtClean="0"/>
              <a:t>      και</a:t>
            </a:r>
            <a:r>
              <a:rPr lang="el-GR" dirty="0" smtClean="0"/>
              <a:t> Για τις Στρατηγικές Συμπράξεις KA2 «αποκλειστικά μεταξύ σχολείων» (Έντυπο ΚΑ219): </a:t>
            </a:r>
            <a:r>
              <a:rPr lang="el-GR" u="sng" dirty="0" smtClean="0">
                <a:hlinkClick r:id="rId4"/>
              </a:rPr>
              <a:t>https://www.iky.gr/downloads-el/item/2118-ka2-stratigikes-simpraxeis-school-to-school</a:t>
            </a:r>
            <a:r>
              <a:rPr lang="el-GR" dirty="0" smtClean="0"/>
              <a:t> </a:t>
            </a:r>
          </a:p>
          <a:p>
            <a:pPr>
              <a:buNone/>
            </a:pPr>
            <a:r>
              <a:rPr lang="el-GR" dirty="0" smtClean="0"/>
              <a:t>      Αναλυτικές τεχνικές οδηγίες συμπλήρωσης e-</a:t>
            </a:r>
            <a:r>
              <a:rPr lang="el-GR" dirty="0" err="1" smtClean="0"/>
              <a:t>forms</a:t>
            </a:r>
            <a:r>
              <a:rPr lang="el-GR" dirty="0" smtClean="0"/>
              <a:t> δίδονται μέσω της ιστοσελίδας του ΙΚΥ: </a:t>
            </a:r>
            <a:r>
              <a:rPr lang="el-GR" u="sng" dirty="0" smtClean="0">
                <a:hlinkClick r:id="rId5"/>
              </a:rPr>
              <a:t>https://www.iky.gr/downloads-el/item/1453-texnikes-odigies-simplirosis-gia-toerasmusplus</a:t>
            </a:r>
            <a:endParaRPr lang="el-GR" dirty="0" smtClean="0"/>
          </a:p>
          <a:p>
            <a:endParaRPr lang="el-GR" b="1" dirty="0" smtClean="0"/>
          </a:p>
          <a:p>
            <a:endParaRPr lang="el-GR" b="1" dirty="0" smtClean="0"/>
          </a:p>
          <a:p>
            <a:endParaRPr lang="el-GR" b="1" dirty="0" smtClean="0"/>
          </a:p>
          <a:p>
            <a:endParaRPr lang="el-GR" dirty="0"/>
          </a:p>
        </p:txBody>
      </p:sp>
      <p:pic>
        <p:nvPicPr>
          <p:cNvPr id="4" name="8 - Εικόνα" descr="logo6.png"/>
          <p:cNvPicPr>
            <a:picLocks noChangeAspect="1"/>
          </p:cNvPicPr>
          <p:nvPr/>
        </p:nvPicPr>
        <p:blipFill>
          <a:blip r:embed="rId6" cstate="print"/>
          <a:stretch>
            <a:fillRect/>
          </a:stretch>
        </p:blipFill>
        <p:spPr>
          <a:xfrm>
            <a:off x="5364088" y="161979"/>
            <a:ext cx="3168352" cy="6567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Παρουσίαση-Ενημέρωση TRAIL\Erasmispluslogoepa.jpg"/>
          <p:cNvPicPr>
            <a:picLocks noChangeAspect="1" noChangeArrowheads="1"/>
          </p:cNvPicPr>
          <p:nvPr/>
        </p:nvPicPr>
        <p:blipFill>
          <a:blip r:embed="rId2" cstate="print"/>
          <a:srcRect/>
          <a:stretch>
            <a:fillRect/>
          </a:stretch>
        </p:blipFill>
        <p:spPr bwMode="auto">
          <a:xfrm>
            <a:off x="0" y="0"/>
            <a:ext cx="2880320" cy="1294224"/>
          </a:xfrm>
          <a:prstGeom prst="rect">
            <a:avLst/>
          </a:prstGeom>
          <a:noFill/>
        </p:spPr>
      </p:pic>
      <p:graphicFrame>
        <p:nvGraphicFramePr>
          <p:cNvPr id="9" name="8 - Διάγραμμα"/>
          <p:cNvGraphicFramePr/>
          <p:nvPr>
            <p:extLst>
              <p:ext uri="{D42A27DB-BD31-4B8C-83A1-F6EECF244321}">
                <p14:modId xmlns:p14="http://schemas.microsoft.com/office/powerpoint/2010/main" xmlns="" val="386093353"/>
              </p:ext>
            </p:extLst>
          </p:nvPr>
        </p:nvGraphicFramePr>
        <p:xfrm>
          <a:off x="179512" y="1268760"/>
          <a:ext cx="8964488"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 Εικόνα" descr="logo6.png"/>
          <p:cNvPicPr>
            <a:picLocks noChangeAspect="1"/>
          </p:cNvPicPr>
          <p:nvPr/>
        </p:nvPicPr>
        <p:blipFill>
          <a:blip r:embed="rId8" cstate="print"/>
          <a:stretch>
            <a:fillRect/>
          </a:stretch>
        </p:blipFill>
        <p:spPr>
          <a:xfrm>
            <a:off x="4572000" y="0"/>
            <a:ext cx="4320480" cy="895595"/>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115616" y="332656"/>
            <a:ext cx="6995120" cy="1456267"/>
          </a:xfrm>
        </p:spPr>
        <p:txBody>
          <a:bodyPr/>
          <a:lstStyle/>
          <a:p>
            <a:pPr algn="ctr"/>
            <a:r>
              <a:rPr lang="el-GR" b="1" dirty="0" smtClean="0">
                <a:solidFill>
                  <a:srgbClr val="FFFF00"/>
                </a:solidFill>
              </a:rPr>
              <a:t>ΔΙΑΔΙΚΑΣΙΑ ΕΛΕΓΧΟΥ ΚΑΙ ΑΞΙΟΛΟΓΗΣΗΣ ΤΩΝ ΑΙΤΗΣΕΩΝ</a:t>
            </a:r>
            <a:endParaRPr lang="el-GR" dirty="0">
              <a:solidFill>
                <a:srgbClr val="FFFF00"/>
              </a:solidFill>
            </a:endParaRPr>
          </a:p>
        </p:txBody>
      </p:sp>
      <p:sp>
        <p:nvSpPr>
          <p:cNvPr id="2" name="1 - Θέση περιεχομένου"/>
          <p:cNvSpPr>
            <a:spLocks noGrp="1"/>
          </p:cNvSpPr>
          <p:nvPr>
            <p:ph idx="1"/>
          </p:nvPr>
        </p:nvSpPr>
        <p:spPr>
          <a:xfrm>
            <a:off x="467544" y="1556792"/>
            <a:ext cx="7772400" cy="5400600"/>
          </a:xfrm>
        </p:spPr>
        <p:txBody>
          <a:bodyPr>
            <a:normAutofit/>
          </a:bodyPr>
          <a:lstStyle/>
          <a:p>
            <a:pPr marL="0" indent="0">
              <a:buNone/>
            </a:pPr>
            <a:r>
              <a:rPr lang="el-GR" b="1" dirty="0" smtClean="0"/>
              <a:t>Μετά την παραλαβή των αιτήσεων, η Εθνική Μονάδα ακολουθεί τα συγκεκριμένα στάδια διαχείρισης:</a:t>
            </a:r>
            <a:endParaRPr lang="el-GR" dirty="0" smtClean="0"/>
          </a:p>
          <a:p>
            <a:r>
              <a:rPr lang="el-GR" b="1" dirty="0" smtClean="0">
                <a:solidFill>
                  <a:srgbClr val="FFFF00"/>
                </a:solidFill>
              </a:rPr>
              <a:t> 1. Έλεγχος </a:t>
            </a:r>
            <a:r>
              <a:rPr lang="el-GR" b="1" dirty="0" err="1" smtClean="0">
                <a:solidFill>
                  <a:srgbClr val="FFFF00"/>
                </a:solidFill>
              </a:rPr>
              <a:t>επιλεξιμότητας</a:t>
            </a:r>
            <a:r>
              <a:rPr lang="el-GR" dirty="0" smtClean="0">
                <a:solidFill>
                  <a:srgbClr val="FFFF00"/>
                </a:solidFill>
              </a:rPr>
              <a:t> </a:t>
            </a:r>
          </a:p>
          <a:p>
            <a:pPr indent="-19050">
              <a:buNone/>
            </a:pPr>
            <a:r>
              <a:rPr lang="el-GR" b="1" dirty="0" smtClean="0"/>
              <a:t> Προκειμένου κάθε αίτηση να είναι επιλέξιμη οφείλει να πληροί το σύνολο των προβλεπόμενων κριτηρίων </a:t>
            </a:r>
            <a:r>
              <a:rPr lang="el-GR" b="1" dirty="0" err="1" smtClean="0"/>
              <a:t>επιλεξιμότητας</a:t>
            </a:r>
            <a:r>
              <a:rPr lang="el-GR" b="1" dirty="0" smtClean="0"/>
              <a:t>, όπως αυτά ορίζονται ανά δράση στην ενότητα B του Οδηγού του Προγράμματος.</a:t>
            </a:r>
          </a:p>
          <a:p>
            <a:r>
              <a:rPr lang="el-GR" b="1" dirty="0" smtClean="0">
                <a:solidFill>
                  <a:srgbClr val="FFFF00"/>
                </a:solidFill>
              </a:rPr>
              <a:t>2. Έλεγχος πολλαπλής υποβολής αιτήσεων</a:t>
            </a:r>
            <a:r>
              <a:rPr lang="el-GR" dirty="0" smtClean="0"/>
              <a:t> </a:t>
            </a:r>
          </a:p>
          <a:p>
            <a:pPr indent="-19050">
              <a:buNone/>
            </a:pPr>
            <a:r>
              <a:rPr lang="el-GR" dirty="0" smtClean="0"/>
              <a:t>Σε περίπτωση που η ίδια αίτηση έχει υποβληθεί σε περισσότερες από μια Εθνικές Μονάδες, θα απορρίπτονται όλες οι αιτήσεις. Ιστοσελίδα: </a:t>
            </a:r>
            <a:r>
              <a:rPr lang="el-GR" dirty="0" err="1" smtClean="0"/>
              <a:t>www.iky.gr</a:t>
            </a:r>
            <a:r>
              <a:rPr lang="el-GR" dirty="0" smtClean="0"/>
              <a:t> </a:t>
            </a:r>
            <a:r>
              <a:rPr lang="el-GR" dirty="0" err="1" smtClean="0"/>
              <a:t>Facebook</a:t>
            </a:r>
            <a:r>
              <a:rPr lang="el-GR" dirty="0" smtClean="0"/>
              <a:t>: </a:t>
            </a:r>
            <a:r>
              <a:rPr lang="el-GR" u="sng" dirty="0" smtClean="0">
                <a:hlinkClick r:id="rId2"/>
              </a:rPr>
              <a:t>https://www.facebook.com/StateScholarshipsFoundation 23</a:t>
            </a:r>
            <a:endParaRPr lang="el-GR" dirty="0" smtClean="0"/>
          </a:p>
          <a:p>
            <a:r>
              <a:rPr lang="el-GR" b="1" dirty="0" smtClean="0">
                <a:solidFill>
                  <a:srgbClr val="FFFF00"/>
                </a:solidFill>
              </a:rPr>
              <a:t> 3. Ποιοτική αξιολόγηση</a:t>
            </a:r>
            <a:r>
              <a:rPr lang="el-GR" dirty="0" smtClean="0">
                <a:solidFill>
                  <a:srgbClr val="FFFF00"/>
                </a:solidFill>
              </a:rPr>
              <a:t> </a:t>
            </a:r>
          </a:p>
          <a:p>
            <a:pPr>
              <a:buNone/>
            </a:pPr>
            <a:r>
              <a:rPr lang="el-GR" dirty="0" smtClean="0">
                <a:solidFill>
                  <a:srgbClr val="FFFF00"/>
                </a:solidFill>
              </a:rPr>
              <a:t>      </a:t>
            </a:r>
            <a:r>
              <a:rPr lang="el-GR" dirty="0" smtClean="0"/>
              <a:t>Διενεργείται σύμφωνα με τα κριτήρια ποιοτικής αξιολόγησης ανά δράση που εμφανίζονται στην ενότητα B του Οδηγού του Προγράμματος. Ειδικότερες πληροφορίες για την αξιολόγηση ανά κριτήριο περιέχονται στον Οδηγό προς τους Αξιολογητές (</a:t>
            </a:r>
            <a:r>
              <a:rPr lang="el-GR" u="sng" dirty="0" smtClean="0">
                <a:hlinkClick r:id="rId3"/>
              </a:rPr>
              <a:t>http://www.iky.gr/erasmus-plus-key1-action-1/aitiseis-ka1-mathisiakikinitikotita/item/1461</a:t>
            </a:r>
            <a:r>
              <a:rPr lang="el-GR" dirty="0" smtClean="0"/>
              <a:t>)</a:t>
            </a:r>
          </a:p>
          <a:p>
            <a:endParaRPr lang="el-GR" dirty="0"/>
          </a:p>
        </p:txBody>
      </p:sp>
      <p:pic>
        <p:nvPicPr>
          <p:cNvPr id="4" name="8 - Εικόνα" descr="logo6.png"/>
          <p:cNvPicPr>
            <a:picLocks noChangeAspect="1"/>
          </p:cNvPicPr>
          <p:nvPr/>
        </p:nvPicPr>
        <p:blipFill>
          <a:blip r:embed="rId4" cstate="print"/>
          <a:stretch>
            <a:fillRect/>
          </a:stretch>
        </p:blipFill>
        <p:spPr>
          <a:xfrm>
            <a:off x="5364088" y="35997"/>
            <a:ext cx="3168352" cy="65677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39552" y="548680"/>
            <a:ext cx="7772400" cy="720080"/>
          </a:xfrm>
        </p:spPr>
        <p:txBody>
          <a:bodyPr>
            <a:normAutofit/>
          </a:bodyPr>
          <a:lstStyle/>
          <a:p>
            <a:pPr algn="ctr"/>
            <a:r>
              <a:rPr lang="el-GR" sz="2400" b="1" dirty="0" smtClean="0">
                <a:solidFill>
                  <a:srgbClr val="FFFF00"/>
                </a:solidFill>
              </a:rPr>
              <a:t>ΔΙΑΔΙΚΑΣΙΑ ΕΛΕΓΧΟΥ ΚΑΙ ΑΞΙΟΛΟΓΗΣΗΣ ΤΩΝ ΑΙΤΗΣΕΩΝ</a:t>
            </a:r>
            <a:endParaRPr lang="el-GR" sz="2400" b="1" dirty="0">
              <a:solidFill>
                <a:srgbClr val="FFFF00"/>
              </a:solidFill>
            </a:endParaRPr>
          </a:p>
        </p:txBody>
      </p:sp>
      <p:sp>
        <p:nvSpPr>
          <p:cNvPr id="2" name="1 - Θέση περιεχομένου"/>
          <p:cNvSpPr>
            <a:spLocks noGrp="1"/>
          </p:cNvSpPr>
          <p:nvPr>
            <p:ph idx="1"/>
          </p:nvPr>
        </p:nvSpPr>
        <p:spPr>
          <a:xfrm>
            <a:off x="-17720" y="1412776"/>
            <a:ext cx="8604448" cy="5877272"/>
          </a:xfrm>
        </p:spPr>
        <p:txBody>
          <a:bodyPr>
            <a:normAutofit lnSpcReduction="10000"/>
          </a:bodyPr>
          <a:lstStyle/>
          <a:p>
            <a:pPr algn="just"/>
            <a:r>
              <a:rPr lang="el-GR" dirty="0" smtClean="0">
                <a:solidFill>
                  <a:srgbClr val="FFFF00"/>
                </a:solidFill>
              </a:rPr>
              <a:t>4</a:t>
            </a:r>
            <a:r>
              <a:rPr lang="el-GR" b="1" dirty="0" smtClean="0">
                <a:solidFill>
                  <a:srgbClr val="FFFF00"/>
                </a:solidFill>
              </a:rPr>
              <a:t>. Επικύρωση οργανισμών</a:t>
            </a:r>
            <a:r>
              <a:rPr lang="el-GR" dirty="0" smtClean="0">
                <a:solidFill>
                  <a:srgbClr val="FFFF00"/>
                </a:solidFill>
              </a:rPr>
              <a:t> </a:t>
            </a:r>
          </a:p>
          <a:p>
            <a:pPr algn="just">
              <a:buNone/>
            </a:pPr>
            <a:r>
              <a:rPr lang="el-GR" dirty="0" smtClean="0"/>
              <a:t>      Αιτήσεις οι οποίες, με βάση την ποιοτική τους αξιολόγηση δύνανται να προκριθούν για χρηματοδότηση, υπόκεινται σε έλεγχο για την επιβεβαίωση της νομικής ταυτότητας των φορέων που συμμετέχουν στο σχέδιο. </a:t>
            </a:r>
          </a:p>
          <a:p>
            <a:pPr algn="just"/>
            <a:r>
              <a:rPr lang="el-GR" b="1" dirty="0" smtClean="0">
                <a:solidFill>
                  <a:srgbClr val="FFFF00"/>
                </a:solidFill>
              </a:rPr>
              <a:t>5. Έλεγχος διπλής χρηματοδότησης</a:t>
            </a:r>
            <a:r>
              <a:rPr lang="el-GR" dirty="0" smtClean="0">
                <a:solidFill>
                  <a:srgbClr val="FFFF00"/>
                </a:solidFill>
              </a:rPr>
              <a:t> </a:t>
            </a:r>
          </a:p>
          <a:p>
            <a:pPr algn="just">
              <a:buNone/>
            </a:pPr>
            <a:r>
              <a:rPr lang="el-GR" dirty="0" smtClean="0"/>
              <a:t>      Στο στάδιο αυτό οι Εθνικές Μονάδες θα προβούν σε διασταύρωση του περιεχομένου των αιτήσεων που πρόκειται να επιλεγούν για χρηματοδότηση μεταξύ των επιμέρους δράσεων του προγράμματος. Σε περίπτωση που εντοπισθούν σημαντικές ομοιότητες ή και πλήρης ταύτιση, θα απορρίπτονται όλες οι σχετικές αιτήσεις. Η διαδικασία αυτή αφορά κατά κύριο λόγο τις αιτήσεις για Στρατηγικές Συμπράξεις</a:t>
            </a:r>
            <a:r>
              <a:rPr lang="el-GR" b="1" dirty="0" smtClean="0"/>
              <a:t>.</a:t>
            </a:r>
            <a:endParaRPr lang="el-GR" dirty="0" smtClean="0"/>
          </a:p>
          <a:p>
            <a:pPr algn="just"/>
            <a:r>
              <a:rPr lang="el-GR" b="1" dirty="0" smtClean="0"/>
              <a:t> </a:t>
            </a:r>
            <a:r>
              <a:rPr lang="el-GR" b="1" dirty="0" smtClean="0">
                <a:solidFill>
                  <a:srgbClr val="FFFF00"/>
                </a:solidFill>
              </a:rPr>
              <a:t>6. Έκδοση Απόφασης Χρηματοδότησης</a:t>
            </a:r>
            <a:r>
              <a:rPr lang="el-GR" dirty="0" smtClean="0">
                <a:solidFill>
                  <a:srgbClr val="FFFF00"/>
                </a:solidFill>
              </a:rPr>
              <a:t> </a:t>
            </a:r>
          </a:p>
          <a:p>
            <a:pPr algn="just">
              <a:buNone/>
            </a:pPr>
            <a:r>
              <a:rPr lang="el-GR" dirty="0" smtClean="0"/>
              <a:t>      Μετά την ολοκλήρωση των ανωτέρω σταδίων, η Εθνική Μονάδα προβαίνει στην έκδοση της Απόφασης Χρηματοδότησης μετά και από την επικύρωση των αποτελεσμάτων της αξιολόγησης από την αρμόδια Επιτροπή (</a:t>
            </a:r>
            <a:r>
              <a:rPr lang="el-GR" dirty="0" err="1" smtClean="0"/>
              <a:t>Evaluation</a:t>
            </a:r>
            <a:r>
              <a:rPr lang="el-GR" dirty="0" smtClean="0"/>
              <a:t> </a:t>
            </a:r>
            <a:r>
              <a:rPr lang="el-GR" dirty="0" err="1" smtClean="0"/>
              <a:t>Committee</a:t>
            </a:r>
            <a:r>
              <a:rPr lang="el-GR" dirty="0" smtClean="0"/>
              <a:t>).</a:t>
            </a:r>
          </a:p>
          <a:p>
            <a:r>
              <a:rPr lang="el-GR" b="1" dirty="0" smtClean="0">
                <a:solidFill>
                  <a:srgbClr val="FFFF00"/>
                </a:solidFill>
              </a:rPr>
              <a:t>7. Ανακοίνωση αποτελεσμάτων στους αιτούντες φορείς</a:t>
            </a:r>
          </a:p>
          <a:p>
            <a:pPr>
              <a:buNone/>
            </a:pPr>
            <a:r>
              <a:rPr lang="el-GR" dirty="0" smtClean="0"/>
              <a:t>       Η Εθνική Μονάδα θα ανακοινώσει τα αποτελέσματα της επιλογής προς τους αιτούντες φορείς εγγράφως και παράλληλα θα τα δημοσιοποιήσει στην ιστοσελίδα της.</a:t>
            </a:r>
          </a:p>
          <a:p>
            <a:pPr algn="just">
              <a:buNone/>
            </a:pPr>
            <a:endParaRPr lang="el-GR" dirty="0" smtClean="0"/>
          </a:p>
          <a:p>
            <a:pPr algn="just"/>
            <a:endParaRPr lang="el-GR" dirty="0"/>
          </a:p>
        </p:txBody>
      </p:sp>
      <p:pic>
        <p:nvPicPr>
          <p:cNvPr id="4" name="8 - Εικόνα" descr="logo6.png"/>
          <p:cNvPicPr>
            <a:picLocks noChangeAspect="1"/>
          </p:cNvPicPr>
          <p:nvPr/>
        </p:nvPicPr>
        <p:blipFill>
          <a:blip r:embed="rId2" cstate="print"/>
          <a:stretch>
            <a:fillRect/>
          </a:stretch>
        </p:blipFill>
        <p:spPr>
          <a:xfrm>
            <a:off x="5364088" y="161979"/>
            <a:ext cx="3168352" cy="65677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60525"/>
            <a:ext cx="7772400" cy="720080"/>
          </a:xfrm>
        </p:spPr>
        <p:txBody>
          <a:bodyPr>
            <a:normAutofit fontScale="90000"/>
          </a:bodyPr>
          <a:lstStyle/>
          <a:p>
            <a:pPr algn="ctr"/>
            <a:r>
              <a:rPr lang="el-GR" b="1" dirty="0" err="1" smtClean="0">
                <a:solidFill>
                  <a:srgbClr val="FFFF00"/>
                </a:solidFill>
              </a:rPr>
              <a:t>Στατιστικα</a:t>
            </a:r>
            <a:r>
              <a:rPr lang="el-GR" b="1" dirty="0" smtClean="0">
                <a:solidFill>
                  <a:srgbClr val="FFFF00"/>
                </a:solidFill>
              </a:rPr>
              <a:t> </a:t>
            </a:r>
            <a:r>
              <a:rPr lang="el-GR" b="1" dirty="0" err="1" smtClean="0">
                <a:solidFill>
                  <a:srgbClr val="FFFF00"/>
                </a:solidFill>
              </a:rPr>
              <a:t>στοιχεια</a:t>
            </a:r>
            <a:r>
              <a:rPr lang="el-GR" b="1" dirty="0" smtClean="0">
                <a:solidFill>
                  <a:srgbClr val="FFFF00"/>
                </a:solidFill>
              </a:rPr>
              <a:t> </a:t>
            </a:r>
            <a:r>
              <a:rPr lang="el-GR" b="1" dirty="0" err="1" smtClean="0">
                <a:solidFill>
                  <a:srgbClr val="FFFF00"/>
                </a:solidFill>
              </a:rPr>
              <a:t>ευρωπαϊκων</a:t>
            </a:r>
            <a:r>
              <a:rPr lang="el-GR" b="1" dirty="0" smtClean="0">
                <a:solidFill>
                  <a:srgbClr val="FFFF00"/>
                </a:solidFill>
              </a:rPr>
              <a:t> </a:t>
            </a:r>
            <a:r>
              <a:rPr lang="el-GR" b="1" dirty="0" err="1" smtClean="0">
                <a:solidFill>
                  <a:srgbClr val="FFFF00"/>
                </a:solidFill>
              </a:rPr>
              <a:t>προγραμματων</a:t>
            </a:r>
            <a:r>
              <a:rPr lang="el-GR" b="1" dirty="0" smtClean="0">
                <a:solidFill>
                  <a:srgbClr val="FFFF00"/>
                </a:solidFill>
              </a:rPr>
              <a:t> στην </a:t>
            </a:r>
            <a:r>
              <a:rPr lang="el-GR" b="1" dirty="0" err="1" smtClean="0">
                <a:solidFill>
                  <a:srgbClr val="FFFF00"/>
                </a:solidFill>
              </a:rPr>
              <a:t>περιφερεια</a:t>
            </a:r>
            <a:r>
              <a:rPr lang="el-GR" b="1" dirty="0" smtClean="0">
                <a:solidFill>
                  <a:srgbClr val="FFFF00"/>
                </a:solidFill>
              </a:rPr>
              <a:t> </a:t>
            </a:r>
            <a:r>
              <a:rPr lang="el-GR" b="1" dirty="0" err="1" smtClean="0">
                <a:solidFill>
                  <a:srgbClr val="FFFF00"/>
                </a:solidFill>
              </a:rPr>
              <a:t>θεσσαλιασ</a:t>
            </a:r>
            <a:r>
              <a:rPr lang="el-GR" b="1" dirty="0" smtClean="0">
                <a:solidFill>
                  <a:srgbClr val="FFFF00"/>
                </a:solidFill>
              </a:rPr>
              <a:t> (2010-15)</a:t>
            </a:r>
            <a:endParaRPr lang="el-GR" b="1" dirty="0">
              <a:solidFill>
                <a:srgbClr val="FFFF00"/>
              </a:solidFill>
            </a:endParaRPr>
          </a:p>
        </p:txBody>
      </p:sp>
      <p:sp>
        <p:nvSpPr>
          <p:cNvPr id="2" name="1 - Θέση περιεχομένου"/>
          <p:cNvSpPr>
            <a:spLocks noGrp="1"/>
          </p:cNvSpPr>
          <p:nvPr>
            <p:ph idx="1"/>
          </p:nvPr>
        </p:nvSpPr>
        <p:spPr>
          <a:xfrm>
            <a:off x="457200" y="1052736"/>
            <a:ext cx="7772400" cy="5544616"/>
          </a:xfrm>
        </p:spPr>
        <p:txBody>
          <a:bodyPr>
            <a:normAutofit/>
          </a:bodyPr>
          <a:lstStyle/>
          <a:p>
            <a:endParaRPr lang="el-GR" dirty="0" smtClean="0"/>
          </a:p>
          <a:p>
            <a:endParaRPr lang="el-GR" dirty="0"/>
          </a:p>
        </p:txBody>
      </p:sp>
      <p:graphicFrame>
        <p:nvGraphicFramePr>
          <p:cNvPr id="4" name="3 - Πίνακας"/>
          <p:cNvGraphicFramePr>
            <a:graphicFrameLocks noGrp="1"/>
          </p:cNvGraphicFramePr>
          <p:nvPr>
            <p:extLst>
              <p:ext uri="{D42A27DB-BD31-4B8C-83A1-F6EECF244321}">
                <p14:modId xmlns:p14="http://schemas.microsoft.com/office/powerpoint/2010/main" xmlns="" val="971903263"/>
              </p:ext>
            </p:extLst>
          </p:nvPr>
        </p:nvGraphicFramePr>
        <p:xfrm>
          <a:off x="1331640" y="893144"/>
          <a:ext cx="6624738" cy="2560320"/>
        </p:xfrm>
        <a:graphic>
          <a:graphicData uri="http://schemas.openxmlformats.org/drawingml/2006/table">
            <a:tbl>
              <a:tblPr firstRow="1" bandRow="1">
                <a:tableStyleId>{5C22544A-7EE6-4342-B048-85BDC9FD1C3A}</a:tableStyleId>
              </a:tblPr>
              <a:tblGrid>
                <a:gridCol w="1104123"/>
                <a:gridCol w="1104123"/>
                <a:gridCol w="1104123"/>
                <a:gridCol w="1104123"/>
                <a:gridCol w="1104123"/>
                <a:gridCol w="1104123"/>
              </a:tblGrid>
              <a:tr h="754534">
                <a:tc>
                  <a:txBody>
                    <a:bodyPr/>
                    <a:lstStyle/>
                    <a:p>
                      <a:endParaRPr lang="el-GR" dirty="0"/>
                    </a:p>
                  </a:txBody>
                  <a:tcPr/>
                </a:tc>
                <a:tc gridSpan="5">
                  <a:txBody>
                    <a:bodyPr/>
                    <a:lstStyle/>
                    <a:p>
                      <a:r>
                        <a:rPr lang="el-GR" dirty="0" smtClean="0"/>
                        <a:t>Ευρωπαϊκά</a:t>
                      </a:r>
                      <a:r>
                        <a:rPr lang="el-GR" baseline="0" dirty="0" smtClean="0"/>
                        <a:t> Προγράμματα  </a:t>
                      </a:r>
                      <a:r>
                        <a:rPr lang="en-US" baseline="0" dirty="0" smtClean="0"/>
                        <a:t>Comenius, Leonardo </a:t>
                      </a:r>
                      <a:r>
                        <a:rPr lang="en-US" baseline="0" dirty="0" err="1" smtClean="0"/>
                        <a:t>Da</a:t>
                      </a:r>
                      <a:r>
                        <a:rPr lang="en-US" baseline="0" dirty="0" smtClean="0"/>
                        <a:t> Vinci, E-Twinning, </a:t>
                      </a:r>
                      <a:r>
                        <a:rPr lang="en-US" baseline="0" dirty="0" err="1" smtClean="0"/>
                        <a:t>Grundvig</a:t>
                      </a:r>
                      <a:r>
                        <a:rPr lang="en-US" baseline="0" dirty="0" smtClean="0"/>
                        <a:t>, </a:t>
                      </a:r>
                      <a:r>
                        <a:rPr lang="en-US" baseline="0" dirty="0" err="1" smtClean="0"/>
                        <a:t>Regio</a:t>
                      </a:r>
                      <a:r>
                        <a:rPr lang="en-US" baseline="0" dirty="0" smtClean="0"/>
                        <a:t>, KA2,  </a:t>
                      </a:r>
                      <a:r>
                        <a:rPr lang="el-GR" baseline="0" dirty="0" smtClean="0"/>
                        <a:t>Αδελφοποίησης</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528174">
                <a:tc>
                  <a:txBody>
                    <a:bodyPr/>
                    <a:lstStyle/>
                    <a:p>
                      <a:endParaRPr lang="el-GR" dirty="0"/>
                    </a:p>
                  </a:txBody>
                  <a:tcPr/>
                </a:tc>
                <a:tc>
                  <a:txBody>
                    <a:bodyPr/>
                    <a:lstStyle/>
                    <a:p>
                      <a:endParaRPr lang="el-GR" dirty="0"/>
                    </a:p>
                  </a:txBody>
                  <a:tcPr/>
                </a:tc>
                <a:tc>
                  <a:txBody>
                    <a:bodyPr/>
                    <a:lstStyle/>
                    <a:p>
                      <a:r>
                        <a:rPr lang="el-GR" dirty="0" smtClean="0"/>
                        <a:t>Καρδίτσα</a:t>
                      </a:r>
                      <a:endParaRPr lang="el-GR" dirty="0"/>
                    </a:p>
                  </a:txBody>
                  <a:tcPr/>
                </a:tc>
                <a:tc>
                  <a:txBody>
                    <a:bodyPr/>
                    <a:lstStyle/>
                    <a:p>
                      <a:r>
                        <a:rPr lang="el-GR" dirty="0" smtClean="0"/>
                        <a:t>Τρίκαλα</a:t>
                      </a:r>
                      <a:endParaRPr lang="el-GR" dirty="0"/>
                    </a:p>
                  </a:txBody>
                  <a:tcPr/>
                </a:tc>
                <a:tc>
                  <a:txBody>
                    <a:bodyPr/>
                    <a:lstStyle/>
                    <a:p>
                      <a:r>
                        <a:rPr lang="el-GR" dirty="0" smtClean="0"/>
                        <a:t>Μαγνησία</a:t>
                      </a:r>
                      <a:endParaRPr lang="el-GR" dirty="0"/>
                    </a:p>
                  </a:txBody>
                  <a:tcPr/>
                </a:tc>
                <a:tc>
                  <a:txBody>
                    <a:bodyPr/>
                    <a:lstStyle/>
                    <a:p>
                      <a:r>
                        <a:rPr lang="el-GR" dirty="0" smtClean="0"/>
                        <a:t>Λάρισα</a:t>
                      </a:r>
                      <a:endParaRPr lang="el-GR" dirty="0"/>
                    </a:p>
                  </a:txBody>
                  <a:tcPr/>
                </a:tc>
              </a:tr>
              <a:tr h="5281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smtClean="0"/>
                        <a:t>Α/</a:t>
                      </a:r>
                      <a:r>
                        <a:rPr lang="el-GR" dirty="0" err="1" smtClean="0"/>
                        <a:t>θμια</a:t>
                      </a:r>
                      <a:endParaRPr lang="el-GR" dirty="0" smtClean="0"/>
                    </a:p>
                    <a:p>
                      <a:endParaRPr lang="el-GR" dirty="0"/>
                    </a:p>
                  </a:txBody>
                  <a:tcPr/>
                </a:tc>
                <a:tc>
                  <a:txBody>
                    <a:bodyPr/>
                    <a:lstStyle/>
                    <a:p>
                      <a:r>
                        <a:rPr lang="en-US" dirty="0" smtClean="0"/>
                        <a:t>58</a:t>
                      </a:r>
                      <a:endParaRPr lang="el-GR" dirty="0"/>
                    </a:p>
                  </a:txBody>
                  <a:tcPr/>
                </a:tc>
                <a:tc>
                  <a:txBody>
                    <a:bodyPr/>
                    <a:lstStyle/>
                    <a:p>
                      <a:r>
                        <a:rPr lang="el-GR" dirty="0" smtClean="0"/>
                        <a:t>7</a:t>
                      </a:r>
                      <a:endParaRPr lang="el-GR" dirty="0"/>
                    </a:p>
                  </a:txBody>
                  <a:tcPr/>
                </a:tc>
                <a:tc>
                  <a:txBody>
                    <a:bodyPr/>
                    <a:lstStyle/>
                    <a:p>
                      <a:r>
                        <a:rPr lang="el-GR" dirty="0" smtClean="0"/>
                        <a:t>8</a:t>
                      </a:r>
                      <a:endParaRPr lang="el-GR" dirty="0"/>
                    </a:p>
                  </a:txBody>
                  <a:tcPr/>
                </a:tc>
                <a:tc>
                  <a:txBody>
                    <a:bodyPr/>
                    <a:lstStyle/>
                    <a:p>
                      <a:r>
                        <a:rPr lang="el-GR" dirty="0" smtClean="0"/>
                        <a:t>25</a:t>
                      </a:r>
                      <a:endParaRPr lang="el-GR" dirty="0"/>
                    </a:p>
                  </a:txBody>
                  <a:tcPr/>
                </a:tc>
                <a:tc>
                  <a:txBody>
                    <a:bodyPr/>
                    <a:lstStyle/>
                    <a:p>
                      <a:r>
                        <a:rPr lang="el-GR" dirty="0" smtClean="0"/>
                        <a:t>18</a:t>
                      </a:r>
                      <a:endParaRPr lang="el-GR" dirty="0"/>
                    </a:p>
                  </a:txBody>
                  <a:tcPr/>
                </a:tc>
              </a:tr>
              <a:tr h="301814">
                <a:tc>
                  <a:txBody>
                    <a:bodyPr/>
                    <a:lstStyle/>
                    <a:p>
                      <a:r>
                        <a:rPr lang="en-US" dirty="0" smtClean="0"/>
                        <a:t>B/</a:t>
                      </a:r>
                      <a:r>
                        <a:rPr lang="el-GR" dirty="0" err="1" smtClean="0"/>
                        <a:t>θμια</a:t>
                      </a:r>
                      <a:endParaRPr lang="el-GR" dirty="0"/>
                    </a:p>
                  </a:txBody>
                  <a:tcPr/>
                </a:tc>
                <a:tc>
                  <a:txBody>
                    <a:bodyPr/>
                    <a:lstStyle/>
                    <a:p>
                      <a:r>
                        <a:rPr lang="el-GR" dirty="0" smtClean="0"/>
                        <a:t>148</a:t>
                      </a:r>
                      <a:endParaRPr lang="el-GR" dirty="0"/>
                    </a:p>
                  </a:txBody>
                  <a:tcPr/>
                </a:tc>
                <a:tc>
                  <a:txBody>
                    <a:bodyPr/>
                    <a:lstStyle/>
                    <a:p>
                      <a:r>
                        <a:rPr lang="el-GR" dirty="0" smtClean="0"/>
                        <a:t>21</a:t>
                      </a:r>
                      <a:endParaRPr lang="el-GR" dirty="0"/>
                    </a:p>
                  </a:txBody>
                  <a:tcPr/>
                </a:tc>
                <a:tc>
                  <a:txBody>
                    <a:bodyPr/>
                    <a:lstStyle/>
                    <a:p>
                      <a:r>
                        <a:rPr lang="el-GR" dirty="0" smtClean="0"/>
                        <a:t>50</a:t>
                      </a:r>
                      <a:endParaRPr lang="el-GR" dirty="0"/>
                    </a:p>
                  </a:txBody>
                  <a:tcPr/>
                </a:tc>
                <a:tc>
                  <a:txBody>
                    <a:bodyPr/>
                    <a:lstStyle/>
                    <a:p>
                      <a:r>
                        <a:rPr lang="el-GR" dirty="0" smtClean="0"/>
                        <a:t>37</a:t>
                      </a:r>
                      <a:endParaRPr lang="el-GR" dirty="0"/>
                    </a:p>
                  </a:txBody>
                  <a:tcPr/>
                </a:tc>
                <a:tc>
                  <a:txBody>
                    <a:bodyPr/>
                    <a:lstStyle/>
                    <a:p>
                      <a:r>
                        <a:rPr lang="el-GR" dirty="0" smtClean="0"/>
                        <a:t>40</a:t>
                      </a:r>
                      <a:endParaRPr lang="el-GR" dirty="0"/>
                    </a:p>
                  </a:txBody>
                  <a:tcPr/>
                </a:tc>
              </a:tr>
            </a:tbl>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xmlns="" val="4091581132"/>
              </p:ext>
            </p:extLst>
          </p:nvPr>
        </p:nvGraphicFramePr>
        <p:xfrm>
          <a:off x="149423" y="3645024"/>
          <a:ext cx="8748466" cy="3108960"/>
        </p:xfrm>
        <a:graphic>
          <a:graphicData uri="http://schemas.openxmlformats.org/drawingml/2006/table">
            <a:tbl>
              <a:tblPr firstRow="1" bandRow="1">
                <a:tableStyleId>{5C22544A-7EE6-4342-B048-85BDC9FD1C3A}</a:tableStyleId>
              </a:tblPr>
              <a:tblGrid>
                <a:gridCol w="1291864"/>
                <a:gridCol w="1300067"/>
                <a:gridCol w="1231307"/>
                <a:gridCol w="1231307"/>
                <a:gridCol w="1231307"/>
                <a:gridCol w="1231307"/>
                <a:gridCol w="1231307"/>
              </a:tblGrid>
              <a:tr h="336516">
                <a:tc gridSpan="7">
                  <a:txBody>
                    <a:bodyPr/>
                    <a:lstStyle/>
                    <a:p>
                      <a:pPr algn="ctr"/>
                      <a:r>
                        <a:rPr lang="el-GR" dirty="0" smtClean="0"/>
                        <a:t>Ευρωπαϊκά</a:t>
                      </a:r>
                      <a:r>
                        <a:rPr lang="el-GR" baseline="0" dirty="0" smtClean="0"/>
                        <a:t> Προγράμματα στην Α/μια Εκπαίδευση Θεσσαλίας</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841291">
                <a:tc>
                  <a:txBody>
                    <a:bodyPr/>
                    <a:lstStyle/>
                    <a:p>
                      <a:endParaRPr lang="el-GR" dirty="0"/>
                    </a:p>
                  </a:txBody>
                  <a:tcPr/>
                </a:tc>
                <a:tc>
                  <a:txBody>
                    <a:bodyPr/>
                    <a:lstStyle/>
                    <a:p>
                      <a:r>
                        <a:rPr lang="en-US" dirty="0" smtClean="0"/>
                        <a:t>Comenius</a:t>
                      </a:r>
                      <a:endParaRPr lang="el-GR" dirty="0"/>
                    </a:p>
                  </a:txBody>
                  <a:tcPr/>
                </a:tc>
                <a:tc>
                  <a:txBody>
                    <a:bodyPr/>
                    <a:lstStyle/>
                    <a:p>
                      <a:r>
                        <a:rPr lang="en-US" dirty="0" smtClean="0"/>
                        <a:t>E-Twinning</a:t>
                      </a:r>
                      <a:endParaRPr lang="el-GR" dirty="0"/>
                    </a:p>
                  </a:txBody>
                  <a:tcPr/>
                </a:tc>
                <a:tc>
                  <a:txBody>
                    <a:bodyPr/>
                    <a:lstStyle/>
                    <a:p>
                      <a:r>
                        <a:rPr lang="en-US" dirty="0" smtClean="0"/>
                        <a:t>Teachers</a:t>
                      </a:r>
                      <a:r>
                        <a:rPr lang="en-US" baseline="0" dirty="0" smtClean="0"/>
                        <a:t> 4-Europe</a:t>
                      </a:r>
                      <a:endParaRPr lang="el-GR" dirty="0"/>
                    </a:p>
                  </a:txBody>
                  <a:tcPr/>
                </a:tc>
                <a:tc>
                  <a:txBody>
                    <a:bodyPr/>
                    <a:lstStyle/>
                    <a:p>
                      <a:r>
                        <a:rPr lang="en-US" dirty="0" smtClean="0"/>
                        <a:t>KA1</a:t>
                      </a:r>
                      <a:endParaRPr lang="el-GR" dirty="0"/>
                    </a:p>
                  </a:txBody>
                  <a:tcPr/>
                </a:tc>
                <a:tc>
                  <a:txBody>
                    <a:bodyPr/>
                    <a:lstStyle/>
                    <a:p>
                      <a:r>
                        <a:rPr lang="en-US" dirty="0" smtClean="0"/>
                        <a:t>KA2</a:t>
                      </a:r>
                      <a:endParaRPr lang="el-GR" dirty="0"/>
                    </a:p>
                  </a:txBody>
                  <a:tcPr/>
                </a:tc>
                <a:tc>
                  <a:txBody>
                    <a:bodyPr/>
                    <a:lstStyle/>
                    <a:p>
                      <a:r>
                        <a:rPr lang="el-GR" dirty="0" smtClean="0"/>
                        <a:t>Άλλα (</a:t>
                      </a:r>
                      <a:r>
                        <a:rPr lang="en-US" dirty="0" err="1" smtClean="0"/>
                        <a:t>Unicef</a:t>
                      </a:r>
                      <a:r>
                        <a:rPr lang="en-US" dirty="0" smtClean="0"/>
                        <a:t>,</a:t>
                      </a:r>
                      <a:r>
                        <a:rPr lang="en-US" baseline="0" dirty="0" smtClean="0"/>
                        <a:t> Action Aid)</a:t>
                      </a:r>
                      <a:endParaRPr lang="el-GR" dirty="0"/>
                    </a:p>
                  </a:txBody>
                  <a:tcPr/>
                </a:tc>
              </a:tr>
              <a:tr h="336516">
                <a:tc>
                  <a:txBody>
                    <a:bodyPr/>
                    <a:lstStyle/>
                    <a:p>
                      <a:r>
                        <a:rPr lang="el-GR" dirty="0" smtClean="0"/>
                        <a:t>Καρδίτσα</a:t>
                      </a:r>
                      <a:endParaRPr lang="el-GR" dirty="0"/>
                    </a:p>
                  </a:txBody>
                  <a:tcPr/>
                </a:tc>
                <a:tc>
                  <a:txBody>
                    <a:bodyPr/>
                    <a:lstStyle/>
                    <a:p>
                      <a:endParaRPr lang="el-GR" dirty="0"/>
                    </a:p>
                  </a:txBody>
                  <a:tcPr/>
                </a:tc>
                <a:tc>
                  <a:txBody>
                    <a:bodyPr/>
                    <a:lstStyle/>
                    <a:p>
                      <a:r>
                        <a:rPr lang="el-GR" dirty="0" smtClean="0"/>
                        <a:t>7</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36516">
                <a:tc>
                  <a:txBody>
                    <a:bodyPr/>
                    <a:lstStyle/>
                    <a:p>
                      <a:r>
                        <a:rPr lang="el-GR" dirty="0" smtClean="0"/>
                        <a:t>Τρίκαλα</a:t>
                      </a:r>
                      <a:endParaRPr lang="el-GR" dirty="0"/>
                    </a:p>
                  </a:txBody>
                  <a:tcPr/>
                </a:tc>
                <a:tc>
                  <a:txBody>
                    <a:bodyPr/>
                    <a:lstStyle/>
                    <a:p>
                      <a:r>
                        <a:rPr lang="el-GR" dirty="0" smtClean="0"/>
                        <a:t>5</a:t>
                      </a:r>
                      <a:endParaRPr lang="el-GR" dirty="0"/>
                    </a:p>
                  </a:txBody>
                  <a:tcPr/>
                </a:tc>
                <a:tc>
                  <a:txBody>
                    <a:bodyPr/>
                    <a:lstStyle/>
                    <a:p>
                      <a:r>
                        <a:rPr lang="el-GR" dirty="0" smtClean="0"/>
                        <a:t>3</a:t>
                      </a:r>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r>
              <a:tr h="336516">
                <a:tc>
                  <a:txBody>
                    <a:bodyPr/>
                    <a:lstStyle/>
                    <a:p>
                      <a:r>
                        <a:rPr lang="el-GR" dirty="0" smtClean="0"/>
                        <a:t>Μαγνησία</a:t>
                      </a:r>
                      <a:endParaRPr lang="el-GR" dirty="0"/>
                    </a:p>
                  </a:txBody>
                  <a:tcPr/>
                </a:tc>
                <a:tc>
                  <a:txBody>
                    <a:bodyPr/>
                    <a:lstStyle/>
                    <a:p>
                      <a:r>
                        <a:rPr lang="el-GR" dirty="0" smtClean="0"/>
                        <a:t>5</a:t>
                      </a:r>
                      <a:endParaRPr lang="el-GR" dirty="0"/>
                    </a:p>
                  </a:txBody>
                  <a:tcPr/>
                </a:tc>
                <a:tc>
                  <a:txBody>
                    <a:bodyPr/>
                    <a:lstStyle/>
                    <a:p>
                      <a:r>
                        <a:rPr lang="el-GR" dirty="0" smtClean="0"/>
                        <a:t>7</a:t>
                      </a:r>
                      <a:endParaRPr lang="el-GR" dirty="0"/>
                    </a:p>
                  </a:txBody>
                  <a:tcPr/>
                </a:tc>
                <a:tc>
                  <a:txBody>
                    <a:bodyPr/>
                    <a:lstStyle/>
                    <a:p>
                      <a:r>
                        <a:rPr lang="en-US" dirty="0" smtClean="0"/>
                        <a:t>5</a:t>
                      </a:r>
                      <a:endParaRPr lang="el-GR" dirty="0"/>
                    </a:p>
                  </a:txBody>
                  <a:tcPr/>
                </a:tc>
                <a:tc>
                  <a:txBody>
                    <a:bodyPr/>
                    <a:lstStyle/>
                    <a:p>
                      <a:r>
                        <a:rPr lang="en-US" dirty="0" smtClean="0"/>
                        <a:t>1</a:t>
                      </a:r>
                      <a:endParaRPr lang="el-GR" dirty="0"/>
                    </a:p>
                  </a:txBody>
                  <a:tcPr/>
                </a:tc>
                <a:tc>
                  <a:txBody>
                    <a:bodyPr/>
                    <a:lstStyle/>
                    <a:p>
                      <a:endParaRPr lang="el-GR" dirty="0"/>
                    </a:p>
                  </a:txBody>
                  <a:tcPr/>
                </a:tc>
                <a:tc>
                  <a:txBody>
                    <a:bodyPr/>
                    <a:lstStyle/>
                    <a:p>
                      <a:r>
                        <a:rPr lang="en-US" dirty="0" smtClean="0"/>
                        <a:t>7</a:t>
                      </a:r>
                      <a:endParaRPr lang="el-GR" dirty="0"/>
                    </a:p>
                  </a:txBody>
                  <a:tcPr/>
                </a:tc>
              </a:tr>
              <a:tr h="336516">
                <a:tc>
                  <a:txBody>
                    <a:bodyPr/>
                    <a:lstStyle/>
                    <a:p>
                      <a:r>
                        <a:rPr lang="el-GR" dirty="0" smtClean="0"/>
                        <a:t>Λάρισα</a:t>
                      </a:r>
                      <a:endParaRPr lang="el-GR" dirty="0"/>
                    </a:p>
                  </a:txBody>
                  <a:tcPr/>
                </a:tc>
                <a:tc>
                  <a:txBody>
                    <a:bodyPr/>
                    <a:lstStyle/>
                    <a:p>
                      <a:r>
                        <a:rPr lang="el-GR" dirty="0" smtClean="0"/>
                        <a:t>4</a:t>
                      </a:r>
                      <a:endParaRPr lang="el-GR" dirty="0"/>
                    </a:p>
                  </a:txBody>
                  <a:tcPr/>
                </a:tc>
                <a:tc>
                  <a:txBody>
                    <a:bodyPr/>
                    <a:lstStyle/>
                    <a:p>
                      <a:r>
                        <a:rPr lang="el-GR" dirty="0" smtClean="0"/>
                        <a:t>11</a:t>
                      </a:r>
                      <a:endParaRPr lang="el-GR" dirty="0"/>
                    </a:p>
                  </a:txBody>
                  <a:tcPr/>
                </a:tc>
                <a:tc>
                  <a:txBody>
                    <a:bodyPr/>
                    <a:lstStyle/>
                    <a:p>
                      <a:endParaRPr lang="el-GR"/>
                    </a:p>
                  </a:txBody>
                  <a:tcPr/>
                </a:tc>
                <a:tc>
                  <a:txBody>
                    <a:bodyPr/>
                    <a:lstStyle/>
                    <a:p>
                      <a:r>
                        <a:rPr lang="en-US" dirty="0" smtClean="0"/>
                        <a:t>1</a:t>
                      </a:r>
                      <a:endParaRPr lang="el-GR" dirty="0"/>
                    </a:p>
                  </a:txBody>
                  <a:tcPr/>
                </a:tc>
                <a:tc>
                  <a:txBody>
                    <a:bodyPr/>
                    <a:lstStyle/>
                    <a:p>
                      <a:r>
                        <a:rPr lang="en-US" dirty="0" smtClean="0"/>
                        <a:t>2</a:t>
                      </a:r>
                      <a:endParaRPr lang="el-GR" dirty="0"/>
                    </a:p>
                  </a:txBody>
                  <a:tcPr/>
                </a:tc>
                <a:tc>
                  <a:txBody>
                    <a:bodyPr/>
                    <a:lstStyle/>
                    <a:p>
                      <a:endParaRPr lang="el-GR" dirty="0"/>
                    </a:p>
                  </a:txBody>
                  <a:tcPr/>
                </a:tc>
              </a:tr>
              <a:tr h="336516">
                <a:tc>
                  <a:txBody>
                    <a:bodyPr/>
                    <a:lstStyle/>
                    <a:p>
                      <a:r>
                        <a:rPr lang="en-US" dirty="0" smtClean="0"/>
                        <a:t>58</a:t>
                      </a:r>
                      <a:endParaRPr lang="el-GR" dirty="0"/>
                    </a:p>
                  </a:txBody>
                  <a:tcPr/>
                </a:tc>
                <a:tc>
                  <a:txBody>
                    <a:bodyPr/>
                    <a:lstStyle/>
                    <a:p>
                      <a:r>
                        <a:rPr lang="en-US" dirty="0" smtClean="0"/>
                        <a:t>14</a:t>
                      </a:r>
                      <a:endParaRPr lang="el-GR" dirty="0"/>
                    </a:p>
                  </a:txBody>
                  <a:tcPr/>
                </a:tc>
                <a:tc>
                  <a:txBody>
                    <a:bodyPr/>
                    <a:lstStyle/>
                    <a:p>
                      <a:r>
                        <a:rPr lang="en-US" dirty="0" smtClean="0"/>
                        <a:t>28</a:t>
                      </a:r>
                      <a:endParaRPr lang="el-GR" dirty="0"/>
                    </a:p>
                  </a:txBody>
                  <a:tcPr/>
                </a:tc>
                <a:tc>
                  <a:txBody>
                    <a:bodyPr/>
                    <a:lstStyle/>
                    <a:p>
                      <a:r>
                        <a:rPr lang="en-US" dirty="0" smtClean="0"/>
                        <a:t>5</a:t>
                      </a:r>
                      <a:endParaRPr lang="el-GR" dirty="0"/>
                    </a:p>
                  </a:txBody>
                  <a:tcPr/>
                </a:tc>
                <a:tc>
                  <a:txBody>
                    <a:bodyPr/>
                    <a:lstStyle/>
                    <a:p>
                      <a:r>
                        <a:rPr lang="en-US" dirty="0" smtClean="0"/>
                        <a:t>2</a:t>
                      </a:r>
                      <a:endParaRPr lang="el-GR" dirty="0"/>
                    </a:p>
                  </a:txBody>
                  <a:tcPr/>
                </a:tc>
                <a:tc>
                  <a:txBody>
                    <a:bodyPr/>
                    <a:lstStyle/>
                    <a:p>
                      <a:r>
                        <a:rPr lang="en-US" dirty="0" smtClean="0"/>
                        <a:t>2</a:t>
                      </a:r>
                      <a:endParaRPr lang="el-GR" dirty="0"/>
                    </a:p>
                  </a:txBody>
                  <a:tcPr/>
                </a:tc>
                <a:tc>
                  <a:txBody>
                    <a:bodyPr/>
                    <a:lstStyle/>
                    <a:p>
                      <a:r>
                        <a:rPr lang="en-US" dirty="0" smtClean="0"/>
                        <a:t>7</a:t>
                      </a:r>
                      <a:endParaRPr lang="el-GR" dirty="0"/>
                    </a:p>
                  </a:txBody>
                  <a:tcPr/>
                </a:tc>
              </a:tr>
            </a:tbl>
          </a:graphicData>
        </a:graphic>
      </p:graphicFrame>
      <p:pic>
        <p:nvPicPr>
          <p:cNvPr id="7" name="8 - Εικόνα" descr="logo6.png"/>
          <p:cNvPicPr>
            <a:picLocks noChangeAspect="1"/>
          </p:cNvPicPr>
          <p:nvPr/>
        </p:nvPicPr>
        <p:blipFill>
          <a:blip r:embed="rId2" cstate="print"/>
          <a:stretch>
            <a:fillRect/>
          </a:stretch>
        </p:blipFill>
        <p:spPr>
          <a:xfrm>
            <a:off x="5364088" y="64243"/>
            <a:ext cx="3168352" cy="65677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Τίτλος"/>
          <p:cNvSpPr>
            <a:spLocks noGrp="1"/>
          </p:cNvSpPr>
          <p:nvPr>
            <p:ph type="title"/>
          </p:nvPr>
        </p:nvSpPr>
        <p:spPr>
          <a:xfrm>
            <a:off x="620206" y="1268760"/>
            <a:ext cx="7772400" cy="720080"/>
          </a:xfrm>
        </p:spPr>
        <p:txBody>
          <a:bodyPr>
            <a:normAutofit fontScale="90000"/>
          </a:bodyPr>
          <a:lstStyle/>
          <a:p>
            <a:pPr algn="ctr"/>
            <a:r>
              <a:rPr lang="el-GR" b="1" dirty="0" err="1" smtClean="0">
                <a:solidFill>
                  <a:srgbClr val="FFFF00"/>
                </a:solidFill>
              </a:rPr>
              <a:t>Στατιστικα</a:t>
            </a:r>
            <a:r>
              <a:rPr lang="el-GR" b="1" dirty="0" smtClean="0">
                <a:solidFill>
                  <a:srgbClr val="FFFF00"/>
                </a:solidFill>
              </a:rPr>
              <a:t> </a:t>
            </a:r>
            <a:r>
              <a:rPr lang="el-GR" b="1" dirty="0" err="1" smtClean="0">
                <a:solidFill>
                  <a:srgbClr val="FFFF00"/>
                </a:solidFill>
              </a:rPr>
              <a:t>στοιχεια</a:t>
            </a:r>
            <a:r>
              <a:rPr lang="el-GR" b="1" dirty="0" smtClean="0">
                <a:solidFill>
                  <a:srgbClr val="FFFF00"/>
                </a:solidFill>
              </a:rPr>
              <a:t> </a:t>
            </a:r>
            <a:r>
              <a:rPr lang="el-GR" b="1" dirty="0" err="1" smtClean="0">
                <a:solidFill>
                  <a:srgbClr val="FFFF00"/>
                </a:solidFill>
              </a:rPr>
              <a:t>ευρωπαϊκων</a:t>
            </a:r>
            <a:r>
              <a:rPr lang="el-GR" b="1" dirty="0" smtClean="0">
                <a:solidFill>
                  <a:srgbClr val="FFFF00"/>
                </a:solidFill>
              </a:rPr>
              <a:t> </a:t>
            </a:r>
            <a:r>
              <a:rPr lang="el-GR" b="1" dirty="0" err="1" smtClean="0">
                <a:solidFill>
                  <a:srgbClr val="FFFF00"/>
                </a:solidFill>
              </a:rPr>
              <a:t>προγραμματων</a:t>
            </a:r>
            <a:r>
              <a:rPr lang="el-GR" b="1" dirty="0" smtClean="0">
                <a:solidFill>
                  <a:srgbClr val="FFFF00"/>
                </a:solidFill>
              </a:rPr>
              <a:t> στην </a:t>
            </a:r>
            <a:r>
              <a:rPr lang="el-GR" b="1" dirty="0" err="1" smtClean="0">
                <a:solidFill>
                  <a:srgbClr val="FFFF00"/>
                </a:solidFill>
              </a:rPr>
              <a:t>περιφερεια</a:t>
            </a:r>
            <a:r>
              <a:rPr lang="el-GR" b="1" dirty="0" smtClean="0">
                <a:solidFill>
                  <a:srgbClr val="FFFF00"/>
                </a:solidFill>
              </a:rPr>
              <a:t> </a:t>
            </a:r>
            <a:r>
              <a:rPr lang="el-GR" b="1" dirty="0" err="1" smtClean="0">
                <a:solidFill>
                  <a:srgbClr val="FFFF00"/>
                </a:solidFill>
              </a:rPr>
              <a:t>θεσσαλιασ</a:t>
            </a:r>
            <a:r>
              <a:rPr lang="el-GR" b="1" dirty="0" smtClean="0">
                <a:solidFill>
                  <a:srgbClr val="FFFF00"/>
                </a:solidFill>
              </a:rPr>
              <a:t> (2010-15)</a:t>
            </a:r>
            <a:endParaRPr lang="el-GR" b="1" dirty="0">
              <a:solidFill>
                <a:srgbClr val="FFFF00"/>
              </a:solidFill>
            </a:endParaRPr>
          </a:p>
        </p:txBody>
      </p:sp>
      <p:graphicFrame>
        <p:nvGraphicFramePr>
          <p:cNvPr id="9" name="Πίνακας 8"/>
          <p:cNvGraphicFramePr>
            <a:graphicFrameLocks noGrp="1"/>
          </p:cNvGraphicFramePr>
          <p:nvPr>
            <p:extLst>
              <p:ext uri="{D42A27DB-BD31-4B8C-83A1-F6EECF244321}">
                <p14:modId xmlns:p14="http://schemas.microsoft.com/office/powerpoint/2010/main" xmlns="" val="3677400755"/>
              </p:ext>
            </p:extLst>
          </p:nvPr>
        </p:nvGraphicFramePr>
        <p:xfrm>
          <a:off x="5907" y="2708920"/>
          <a:ext cx="9000998" cy="3108960"/>
        </p:xfrm>
        <a:graphic>
          <a:graphicData uri="http://schemas.openxmlformats.org/drawingml/2006/table">
            <a:tbl>
              <a:tblPr firstRow="1" bandRow="1">
                <a:tableStyleId>{5C22544A-7EE6-4342-B048-85BDC9FD1C3A}</a:tableStyleId>
              </a:tblPr>
              <a:tblGrid>
                <a:gridCol w="1166188"/>
                <a:gridCol w="824258"/>
                <a:gridCol w="876319"/>
                <a:gridCol w="876319"/>
                <a:gridCol w="876319"/>
                <a:gridCol w="876319"/>
                <a:gridCol w="876319"/>
                <a:gridCol w="900767"/>
                <a:gridCol w="851871"/>
                <a:gridCol w="876319"/>
              </a:tblGrid>
              <a:tr h="336516">
                <a:tc gridSpan="10">
                  <a:txBody>
                    <a:bodyPr/>
                    <a:lstStyle/>
                    <a:p>
                      <a:pPr algn="ctr"/>
                      <a:r>
                        <a:rPr lang="el-GR" dirty="0" smtClean="0"/>
                        <a:t>Ευρωπαϊκά</a:t>
                      </a:r>
                      <a:r>
                        <a:rPr lang="el-GR" baseline="0" dirty="0" smtClean="0"/>
                        <a:t> Προγράμματα στην </a:t>
                      </a:r>
                      <a:r>
                        <a:rPr lang="en-US" baseline="0" dirty="0" smtClean="0"/>
                        <a:t>B</a:t>
                      </a:r>
                      <a:r>
                        <a:rPr lang="el-GR" baseline="0" dirty="0" smtClean="0"/>
                        <a:t>/μια Εκπαίδευση Θεσσαλίας</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pPr algn="ctr"/>
                      <a:endParaRPr lang="el-GR" dirty="0"/>
                    </a:p>
                  </a:txBody>
                  <a:tcPr/>
                </a:tc>
                <a:tc hMerge="1">
                  <a:txBody>
                    <a:bodyPr/>
                    <a:lstStyle/>
                    <a:p>
                      <a:pPr algn="ctr"/>
                      <a:endParaRPr lang="el-GR" dirty="0"/>
                    </a:p>
                  </a:txBody>
                  <a:tcPr/>
                </a:tc>
                <a:tc hMerge="1">
                  <a:txBody>
                    <a:bodyPr/>
                    <a:lstStyle/>
                    <a:p>
                      <a:pPr algn="ctr"/>
                      <a:endParaRPr lang="el-GR" dirty="0"/>
                    </a:p>
                  </a:txBody>
                  <a:tcPr/>
                </a:tc>
              </a:tr>
              <a:tr h="841291">
                <a:tc>
                  <a:txBody>
                    <a:bodyPr/>
                    <a:lstStyle/>
                    <a:p>
                      <a:endParaRPr lang="el-GR" dirty="0"/>
                    </a:p>
                  </a:txBody>
                  <a:tcPr/>
                </a:tc>
                <a:tc>
                  <a:txBody>
                    <a:bodyPr/>
                    <a:lstStyle/>
                    <a:p>
                      <a:r>
                        <a:rPr lang="en-US" dirty="0" smtClean="0"/>
                        <a:t>Comenius</a:t>
                      </a:r>
                      <a:endParaRPr lang="el-GR" dirty="0"/>
                    </a:p>
                  </a:txBody>
                  <a:tcPr/>
                </a:tc>
                <a:tc>
                  <a:txBody>
                    <a:bodyPr/>
                    <a:lstStyle/>
                    <a:p>
                      <a:r>
                        <a:rPr lang="en-US" dirty="0" smtClean="0"/>
                        <a:t>E-Twinning</a:t>
                      </a:r>
                      <a:endParaRPr lang="el-GR" dirty="0"/>
                    </a:p>
                  </a:txBody>
                  <a:tcPr/>
                </a:tc>
                <a:tc>
                  <a:txBody>
                    <a:bodyPr/>
                    <a:lstStyle/>
                    <a:p>
                      <a:r>
                        <a:rPr lang="en-US" dirty="0" smtClean="0"/>
                        <a:t>Leonardo</a:t>
                      </a:r>
                      <a:endParaRPr lang="el-GR" dirty="0"/>
                    </a:p>
                  </a:txBody>
                  <a:tcPr/>
                </a:tc>
                <a:tc>
                  <a:txBody>
                    <a:bodyPr/>
                    <a:lstStyle/>
                    <a:p>
                      <a:r>
                        <a:rPr lang="en-US" dirty="0" smtClean="0"/>
                        <a:t>KA1</a:t>
                      </a:r>
                      <a:endParaRPr lang="el-GR" dirty="0"/>
                    </a:p>
                  </a:txBody>
                  <a:tcPr/>
                </a:tc>
                <a:tc>
                  <a:txBody>
                    <a:bodyPr/>
                    <a:lstStyle/>
                    <a:p>
                      <a:r>
                        <a:rPr lang="en-US" dirty="0" smtClean="0"/>
                        <a:t>KA2</a:t>
                      </a:r>
                      <a:endParaRPr lang="el-GR" dirty="0"/>
                    </a:p>
                  </a:txBody>
                  <a:tcPr/>
                </a:tc>
                <a:tc>
                  <a:txBody>
                    <a:bodyPr/>
                    <a:lstStyle/>
                    <a:p>
                      <a:r>
                        <a:rPr lang="en-US" dirty="0" smtClean="0"/>
                        <a:t>KA2 </a:t>
                      </a:r>
                      <a:r>
                        <a:rPr lang="en-US" dirty="0" err="1" smtClean="0"/>
                        <a:t>Regio</a:t>
                      </a:r>
                      <a:endParaRPr lang="el-GR" dirty="0"/>
                    </a:p>
                  </a:txBody>
                  <a:tcPr/>
                </a:tc>
                <a:tc>
                  <a:txBody>
                    <a:bodyPr/>
                    <a:lstStyle/>
                    <a:p>
                      <a:r>
                        <a:rPr lang="en-US" dirty="0" smtClean="0"/>
                        <a:t>A</a:t>
                      </a:r>
                      <a:r>
                        <a:rPr lang="el-GR" dirty="0" err="1" smtClean="0"/>
                        <a:t>δελφοποίησης</a:t>
                      </a:r>
                      <a:endParaRPr lang="el-GR" dirty="0"/>
                    </a:p>
                  </a:txBody>
                  <a:tcPr/>
                </a:tc>
                <a:tc>
                  <a:txBody>
                    <a:bodyPr/>
                    <a:lstStyle/>
                    <a:p>
                      <a:r>
                        <a:rPr lang="en-US" dirty="0" err="1" smtClean="0"/>
                        <a:t>Grundvig</a:t>
                      </a:r>
                      <a:endParaRPr lang="el-GR" dirty="0"/>
                    </a:p>
                  </a:txBody>
                  <a:tcPr/>
                </a:tc>
                <a:tc>
                  <a:txBody>
                    <a:bodyPr/>
                    <a:lstStyle/>
                    <a:p>
                      <a:r>
                        <a:rPr lang="el-GR" dirty="0" smtClean="0"/>
                        <a:t>Άλλα</a:t>
                      </a:r>
                      <a:endParaRPr lang="el-GR" dirty="0"/>
                    </a:p>
                  </a:txBody>
                  <a:tcPr/>
                </a:tc>
              </a:tr>
              <a:tr h="336516">
                <a:tc>
                  <a:txBody>
                    <a:bodyPr/>
                    <a:lstStyle/>
                    <a:p>
                      <a:r>
                        <a:rPr lang="el-GR" dirty="0" smtClean="0"/>
                        <a:t>Καρδίτσα</a:t>
                      </a:r>
                      <a:endParaRPr lang="el-GR" dirty="0"/>
                    </a:p>
                  </a:txBody>
                  <a:tcPr/>
                </a:tc>
                <a:tc>
                  <a:txBody>
                    <a:bodyPr/>
                    <a:lstStyle/>
                    <a:p>
                      <a:r>
                        <a:rPr lang="en-US" dirty="0" smtClean="0"/>
                        <a:t>11</a:t>
                      </a:r>
                      <a:endParaRPr lang="el-GR" dirty="0"/>
                    </a:p>
                  </a:txBody>
                  <a:tcPr/>
                </a:tc>
                <a:tc>
                  <a:txBody>
                    <a:bodyPr/>
                    <a:lstStyle/>
                    <a:p>
                      <a:endParaRPr lang="el-GR" dirty="0"/>
                    </a:p>
                  </a:txBody>
                  <a:tcPr/>
                </a:tc>
                <a:tc>
                  <a:txBody>
                    <a:bodyPr/>
                    <a:lstStyle/>
                    <a:p>
                      <a:r>
                        <a:rPr lang="en-US" dirty="0" smtClean="0"/>
                        <a:t>1</a:t>
                      </a:r>
                      <a:endParaRPr lang="el-GR" dirty="0"/>
                    </a:p>
                  </a:txBody>
                  <a:tcPr/>
                </a:tc>
                <a:tc>
                  <a:txBody>
                    <a:bodyPr/>
                    <a:lstStyle/>
                    <a:p>
                      <a:r>
                        <a:rPr lang="en-US" dirty="0" smtClean="0"/>
                        <a:t>4</a:t>
                      </a:r>
                      <a:endParaRPr lang="el-GR" dirty="0"/>
                    </a:p>
                  </a:txBody>
                  <a:tcPr/>
                </a:tc>
                <a:tc>
                  <a:txBody>
                    <a:bodyPr/>
                    <a:lstStyle/>
                    <a:p>
                      <a:r>
                        <a:rPr lang="en-US" dirty="0" smtClean="0"/>
                        <a:t>2</a:t>
                      </a:r>
                      <a:endParaRPr lang="el-GR" dirty="0"/>
                    </a:p>
                  </a:txBody>
                  <a:tcPr/>
                </a:tc>
                <a:tc>
                  <a:txBody>
                    <a:bodyPr/>
                    <a:lstStyle/>
                    <a:p>
                      <a:r>
                        <a:rPr lang="en-US" dirty="0" smtClean="0"/>
                        <a:t>3</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36516">
                <a:tc>
                  <a:txBody>
                    <a:bodyPr/>
                    <a:lstStyle/>
                    <a:p>
                      <a:r>
                        <a:rPr lang="el-GR" dirty="0" smtClean="0"/>
                        <a:t>Τρίκαλα</a:t>
                      </a:r>
                      <a:endParaRPr lang="el-GR" dirty="0"/>
                    </a:p>
                  </a:txBody>
                  <a:tcPr/>
                </a:tc>
                <a:tc>
                  <a:txBody>
                    <a:bodyPr/>
                    <a:lstStyle/>
                    <a:p>
                      <a:r>
                        <a:rPr lang="en-US" dirty="0" smtClean="0"/>
                        <a:t>22</a:t>
                      </a:r>
                      <a:endParaRPr lang="el-GR" dirty="0"/>
                    </a:p>
                  </a:txBody>
                  <a:tcPr/>
                </a:tc>
                <a:tc>
                  <a:txBody>
                    <a:bodyPr/>
                    <a:lstStyle/>
                    <a:p>
                      <a:endParaRPr lang="el-GR" dirty="0"/>
                    </a:p>
                  </a:txBody>
                  <a:tcPr/>
                </a:tc>
                <a:tc>
                  <a:txBody>
                    <a:bodyPr/>
                    <a:lstStyle/>
                    <a:p>
                      <a:r>
                        <a:rPr lang="en-US" dirty="0" smtClean="0"/>
                        <a:t>9</a:t>
                      </a:r>
                      <a:endParaRPr lang="el-GR" dirty="0"/>
                    </a:p>
                  </a:txBody>
                  <a:tcPr/>
                </a:tc>
                <a:tc>
                  <a:txBody>
                    <a:bodyPr/>
                    <a:lstStyle/>
                    <a:p>
                      <a:r>
                        <a:rPr lang="en-US" dirty="0" smtClean="0"/>
                        <a:t>8</a:t>
                      </a:r>
                      <a:endParaRPr lang="el-GR" dirty="0"/>
                    </a:p>
                  </a:txBody>
                  <a:tcPr/>
                </a:tc>
                <a:tc>
                  <a:txBody>
                    <a:bodyPr/>
                    <a:lstStyle/>
                    <a:p>
                      <a:r>
                        <a:rPr lang="en-US" dirty="0" smtClean="0"/>
                        <a:t>4</a:t>
                      </a:r>
                      <a:endParaRPr lang="el-GR" dirty="0"/>
                    </a:p>
                  </a:txBody>
                  <a:tcPr/>
                </a:tc>
                <a:tc>
                  <a:txBody>
                    <a:bodyPr/>
                    <a:lstStyle/>
                    <a:p>
                      <a:r>
                        <a:rPr lang="en-US" dirty="0" smtClean="0"/>
                        <a:t>4</a:t>
                      </a:r>
                      <a:endParaRPr lang="el-GR" dirty="0"/>
                    </a:p>
                  </a:txBody>
                  <a:tcPr/>
                </a:tc>
                <a:tc>
                  <a:txBody>
                    <a:bodyPr/>
                    <a:lstStyle/>
                    <a:p>
                      <a:endParaRPr lang="el-GR" dirty="0"/>
                    </a:p>
                  </a:txBody>
                  <a:tcPr/>
                </a:tc>
                <a:tc>
                  <a:txBody>
                    <a:bodyPr/>
                    <a:lstStyle/>
                    <a:p>
                      <a:endParaRPr lang="el-GR" dirty="0"/>
                    </a:p>
                  </a:txBody>
                  <a:tcPr/>
                </a:tc>
                <a:tc>
                  <a:txBody>
                    <a:bodyPr/>
                    <a:lstStyle/>
                    <a:p>
                      <a:r>
                        <a:rPr lang="el-GR" dirty="0" smtClean="0"/>
                        <a:t>3</a:t>
                      </a:r>
                      <a:endParaRPr lang="el-GR" dirty="0"/>
                    </a:p>
                  </a:txBody>
                  <a:tcPr/>
                </a:tc>
              </a:tr>
              <a:tr h="336516">
                <a:tc>
                  <a:txBody>
                    <a:bodyPr/>
                    <a:lstStyle/>
                    <a:p>
                      <a:r>
                        <a:rPr lang="el-GR" dirty="0" smtClean="0"/>
                        <a:t>Μαγνησία</a:t>
                      </a:r>
                      <a:endParaRPr lang="el-GR" dirty="0"/>
                    </a:p>
                  </a:txBody>
                  <a:tcPr/>
                </a:tc>
                <a:tc>
                  <a:txBody>
                    <a:bodyPr/>
                    <a:lstStyle/>
                    <a:p>
                      <a:r>
                        <a:rPr lang="en-US" dirty="0" smtClean="0"/>
                        <a:t>7</a:t>
                      </a:r>
                      <a:endParaRPr lang="el-GR" dirty="0"/>
                    </a:p>
                  </a:txBody>
                  <a:tcPr/>
                </a:tc>
                <a:tc>
                  <a:txBody>
                    <a:bodyPr/>
                    <a:lstStyle/>
                    <a:p>
                      <a:r>
                        <a:rPr lang="en-US" dirty="0" smtClean="0"/>
                        <a:t>12</a:t>
                      </a:r>
                      <a:endParaRPr lang="el-GR" dirty="0"/>
                    </a:p>
                  </a:txBody>
                  <a:tcPr/>
                </a:tc>
                <a:tc>
                  <a:txBody>
                    <a:bodyPr/>
                    <a:lstStyle/>
                    <a:p>
                      <a:r>
                        <a:rPr lang="en-US" dirty="0" smtClean="0"/>
                        <a:t>6</a:t>
                      </a:r>
                      <a:endParaRPr lang="el-GR" dirty="0"/>
                    </a:p>
                  </a:txBody>
                  <a:tcPr/>
                </a:tc>
                <a:tc>
                  <a:txBody>
                    <a:bodyPr/>
                    <a:lstStyle/>
                    <a:p>
                      <a:r>
                        <a:rPr lang="en-US" dirty="0" smtClean="0"/>
                        <a:t>5</a:t>
                      </a:r>
                      <a:endParaRPr lang="el-GR" dirty="0"/>
                    </a:p>
                  </a:txBody>
                  <a:tcPr/>
                </a:tc>
                <a:tc>
                  <a:txBody>
                    <a:bodyPr/>
                    <a:lstStyle/>
                    <a:p>
                      <a:r>
                        <a:rPr lang="en-US" dirty="0" smtClean="0"/>
                        <a:t>4</a:t>
                      </a:r>
                      <a:endParaRPr lang="el-GR" dirty="0"/>
                    </a:p>
                  </a:txBody>
                  <a:tcPr/>
                </a:tc>
                <a:tc>
                  <a:txBody>
                    <a:bodyPr/>
                    <a:lstStyle/>
                    <a:p>
                      <a:endParaRPr lang="el-GR" dirty="0"/>
                    </a:p>
                  </a:txBody>
                  <a:tcPr/>
                </a:tc>
                <a:tc>
                  <a:txBody>
                    <a:bodyPr/>
                    <a:lstStyle/>
                    <a:p>
                      <a:r>
                        <a:rPr lang="el-GR" dirty="0" smtClean="0"/>
                        <a:t>2</a:t>
                      </a:r>
                      <a:endParaRPr lang="el-GR" dirty="0"/>
                    </a:p>
                  </a:txBody>
                  <a:tcPr/>
                </a:tc>
                <a:tc>
                  <a:txBody>
                    <a:bodyPr/>
                    <a:lstStyle/>
                    <a:p>
                      <a:r>
                        <a:rPr lang="en-US" dirty="0" smtClean="0"/>
                        <a:t>1</a:t>
                      </a:r>
                      <a:endParaRPr lang="el-GR" dirty="0"/>
                    </a:p>
                  </a:txBody>
                  <a:tcPr/>
                </a:tc>
                <a:tc>
                  <a:txBody>
                    <a:bodyPr/>
                    <a:lstStyle/>
                    <a:p>
                      <a:endParaRPr lang="el-GR" dirty="0"/>
                    </a:p>
                  </a:txBody>
                  <a:tcPr/>
                </a:tc>
              </a:tr>
              <a:tr h="336516">
                <a:tc>
                  <a:txBody>
                    <a:bodyPr/>
                    <a:lstStyle/>
                    <a:p>
                      <a:r>
                        <a:rPr lang="el-GR" dirty="0" smtClean="0"/>
                        <a:t>Λάρισα</a:t>
                      </a:r>
                      <a:endParaRPr lang="el-GR" dirty="0"/>
                    </a:p>
                  </a:txBody>
                  <a:tcPr/>
                </a:tc>
                <a:tc>
                  <a:txBody>
                    <a:bodyPr/>
                    <a:lstStyle/>
                    <a:p>
                      <a:r>
                        <a:rPr lang="en-US" dirty="0" smtClean="0"/>
                        <a:t>10</a:t>
                      </a:r>
                      <a:endParaRPr lang="el-GR" dirty="0"/>
                    </a:p>
                  </a:txBody>
                  <a:tcPr/>
                </a:tc>
                <a:tc>
                  <a:txBody>
                    <a:bodyPr/>
                    <a:lstStyle/>
                    <a:p>
                      <a:r>
                        <a:rPr lang="en-US" dirty="0" smtClean="0"/>
                        <a:t>21</a:t>
                      </a:r>
                      <a:endParaRPr lang="el-GR" dirty="0"/>
                    </a:p>
                  </a:txBody>
                  <a:tcPr/>
                </a:tc>
                <a:tc>
                  <a:txBody>
                    <a:bodyPr/>
                    <a:lstStyle/>
                    <a:p>
                      <a:endParaRPr lang="el-GR"/>
                    </a:p>
                  </a:txBody>
                  <a:tcPr/>
                </a:tc>
                <a:tc>
                  <a:txBody>
                    <a:bodyPr/>
                    <a:lstStyle/>
                    <a:p>
                      <a:r>
                        <a:rPr lang="en-US" dirty="0" smtClean="0"/>
                        <a:t>4</a:t>
                      </a:r>
                      <a:endParaRPr lang="el-GR" dirty="0"/>
                    </a:p>
                  </a:txBody>
                  <a:tcPr/>
                </a:tc>
                <a:tc>
                  <a:txBody>
                    <a:bodyPr/>
                    <a:lstStyle/>
                    <a:p>
                      <a:r>
                        <a:rPr lang="en-US" dirty="0" smtClean="0"/>
                        <a:t>2</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l-GR" dirty="0" smtClean="0"/>
                        <a:t>3</a:t>
                      </a:r>
                      <a:endParaRPr lang="el-GR" dirty="0"/>
                    </a:p>
                  </a:txBody>
                  <a:tcPr/>
                </a:tc>
              </a:tr>
              <a:tr h="336516">
                <a:tc>
                  <a:txBody>
                    <a:bodyPr/>
                    <a:lstStyle/>
                    <a:p>
                      <a:r>
                        <a:rPr lang="en-US" dirty="0" smtClean="0"/>
                        <a:t>148</a:t>
                      </a:r>
                      <a:endParaRPr lang="el-GR" dirty="0"/>
                    </a:p>
                  </a:txBody>
                  <a:tcPr/>
                </a:tc>
                <a:tc>
                  <a:txBody>
                    <a:bodyPr/>
                    <a:lstStyle/>
                    <a:p>
                      <a:r>
                        <a:rPr lang="en-US" dirty="0" smtClean="0"/>
                        <a:t>50</a:t>
                      </a:r>
                      <a:endParaRPr lang="el-GR" dirty="0"/>
                    </a:p>
                  </a:txBody>
                  <a:tcPr/>
                </a:tc>
                <a:tc>
                  <a:txBody>
                    <a:bodyPr/>
                    <a:lstStyle/>
                    <a:p>
                      <a:r>
                        <a:rPr lang="en-US" dirty="0" smtClean="0"/>
                        <a:t>33</a:t>
                      </a:r>
                      <a:endParaRPr lang="el-GR" dirty="0"/>
                    </a:p>
                  </a:txBody>
                  <a:tcPr/>
                </a:tc>
                <a:tc>
                  <a:txBody>
                    <a:bodyPr/>
                    <a:lstStyle/>
                    <a:p>
                      <a:r>
                        <a:rPr lang="en-US" dirty="0" smtClean="0"/>
                        <a:t>16</a:t>
                      </a:r>
                      <a:endParaRPr lang="el-GR" dirty="0"/>
                    </a:p>
                  </a:txBody>
                  <a:tcPr/>
                </a:tc>
                <a:tc>
                  <a:txBody>
                    <a:bodyPr/>
                    <a:lstStyle/>
                    <a:p>
                      <a:r>
                        <a:rPr lang="en-US" dirty="0" smtClean="0"/>
                        <a:t>21</a:t>
                      </a:r>
                      <a:endParaRPr lang="el-GR" dirty="0"/>
                    </a:p>
                  </a:txBody>
                  <a:tcPr/>
                </a:tc>
                <a:tc>
                  <a:txBody>
                    <a:bodyPr/>
                    <a:lstStyle/>
                    <a:p>
                      <a:r>
                        <a:rPr lang="en-US" dirty="0" smtClean="0"/>
                        <a:t>12</a:t>
                      </a:r>
                      <a:endParaRPr lang="el-GR" dirty="0"/>
                    </a:p>
                  </a:txBody>
                  <a:tcPr/>
                </a:tc>
                <a:tc>
                  <a:txBody>
                    <a:bodyPr/>
                    <a:lstStyle/>
                    <a:p>
                      <a:r>
                        <a:rPr lang="en-US" dirty="0" smtClean="0"/>
                        <a:t>7</a:t>
                      </a:r>
                      <a:endParaRPr lang="el-GR" dirty="0"/>
                    </a:p>
                  </a:txBody>
                  <a:tcPr/>
                </a:tc>
                <a:tc>
                  <a:txBody>
                    <a:bodyPr/>
                    <a:lstStyle/>
                    <a:p>
                      <a:r>
                        <a:rPr lang="el-GR" dirty="0" smtClean="0"/>
                        <a:t>2</a:t>
                      </a:r>
                      <a:endParaRPr lang="el-GR" dirty="0"/>
                    </a:p>
                  </a:txBody>
                  <a:tcPr/>
                </a:tc>
                <a:tc>
                  <a:txBody>
                    <a:bodyPr/>
                    <a:lstStyle/>
                    <a:p>
                      <a:r>
                        <a:rPr lang="el-GR" dirty="0" smtClean="0"/>
                        <a:t>1</a:t>
                      </a:r>
                      <a:endParaRPr lang="el-GR" dirty="0"/>
                    </a:p>
                  </a:txBody>
                  <a:tcPr/>
                </a:tc>
                <a:tc>
                  <a:txBody>
                    <a:bodyPr/>
                    <a:lstStyle/>
                    <a:p>
                      <a:r>
                        <a:rPr lang="el-GR" dirty="0" smtClean="0"/>
                        <a:t>6</a:t>
                      </a:r>
                      <a:endParaRPr lang="el-GR" dirty="0"/>
                    </a:p>
                  </a:txBody>
                  <a:tcPr/>
                </a:tc>
              </a:tr>
            </a:tbl>
          </a:graphicData>
        </a:graphic>
      </p:graphicFrame>
      <p:pic>
        <p:nvPicPr>
          <p:cNvPr id="10" name="8 - Εικόνα" descr="logo6.png"/>
          <p:cNvPicPr>
            <a:picLocks noChangeAspect="1"/>
          </p:cNvPicPr>
          <p:nvPr/>
        </p:nvPicPr>
        <p:blipFill>
          <a:blip r:embed="rId2" cstate="print"/>
          <a:stretch>
            <a:fillRect/>
          </a:stretch>
        </p:blipFill>
        <p:spPr>
          <a:xfrm>
            <a:off x="5364088" y="161979"/>
            <a:ext cx="3168352" cy="6567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470" y="692696"/>
            <a:ext cx="7772400" cy="725100"/>
          </a:xfrm>
        </p:spPr>
        <p:txBody>
          <a:bodyPr/>
          <a:lstStyle/>
          <a:p>
            <a:r>
              <a:rPr lang="el-GR" dirty="0" smtClean="0"/>
              <a:t>ΣΧΟΛΙΚΟ ΕΤΟΣ 2014-2015 (ΑΝΑ ΤΗΝ ΕΛΛΑΔΑ)</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1795703623"/>
              </p:ext>
            </p:extLst>
          </p:nvPr>
        </p:nvGraphicFramePr>
        <p:xfrm>
          <a:off x="462502" y="1417796"/>
          <a:ext cx="8003232" cy="2667000"/>
        </p:xfrm>
        <a:graphic>
          <a:graphicData uri="http://schemas.openxmlformats.org/drawingml/2006/table">
            <a:tbl>
              <a:tblPr firstRow="1" bandRow="1">
                <a:tableStyleId>{5C22544A-7EE6-4342-B048-85BDC9FD1C3A}</a:tableStyleId>
              </a:tblPr>
              <a:tblGrid>
                <a:gridCol w="4001616"/>
                <a:gridCol w="4001616"/>
              </a:tblGrid>
              <a:tr h="370840">
                <a:tc gridSpan="2">
                  <a:txBody>
                    <a:bodyPr/>
                    <a:lstStyle/>
                    <a:p>
                      <a:pPr algn="ctr"/>
                      <a:r>
                        <a:rPr lang="el-GR" dirty="0" smtClean="0"/>
                        <a:t>ΜΑΘΗΣΙΑΚΗ ΚΙΝΗΤΙΚΟΤΗΤΑ (ΚΑ1) </a:t>
                      </a:r>
                      <a:endParaRPr lang="el-GR" dirty="0"/>
                    </a:p>
                  </a:txBody>
                  <a:tcPr/>
                </a:tc>
                <a:tc hMerge="1">
                  <a:txBody>
                    <a:bodyPr/>
                    <a:lstStyle/>
                    <a:p>
                      <a:endParaRPr lang="el-GR" dirty="0"/>
                    </a:p>
                  </a:txBody>
                  <a:tcPr/>
                </a:tc>
              </a:tr>
              <a:tr h="370840">
                <a:tc>
                  <a:txBody>
                    <a:bodyPr/>
                    <a:lstStyle/>
                    <a:p>
                      <a:r>
                        <a:rPr lang="el-GR" dirty="0" smtClean="0"/>
                        <a:t>399 Αιτήσεις</a:t>
                      </a:r>
                      <a:endParaRPr lang="el-GR" dirty="0"/>
                    </a:p>
                  </a:txBody>
                  <a:tcPr>
                    <a:solidFill>
                      <a:schemeClr val="accent1">
                        <a:lumMod val="20000"/>
                        <a:lumOff val="80000"/>
                      </a:schemeClr>
                    </a:solidFill>
                  </a:tcPr>
                </a:tc>
                <a:tc>
                  <a:txBody>
                    <a:bodyPr/>
                    <a:lstStyle/>
                    <a:p>
                      <a:pPr algn="ctr"/>
                      <a:r>
                        <a:rPr lang="el-GR" dirty="0" smtClean="0"/>
                        <a:t>96 Εγκεκριμένα Σχέδια</a:t>
                      </a:r>
                      <a:endParaRPr lang="el-GR" dirty="0"/>
                    </a:p>
                  </a:txBody>
                  <a:tcPr>
                    <a:solidFill>
                      <a:schemeClr val="accent1">
                        <a:lumMod val="20000"/>
                        <a:lumOff val="80000"/>
                      </a:schemeClr>
                    </a:solidFill>
                  </a:tcPr>
                </a:tc>
              </a:tr>
              <a:tr h="370840">
                <a:tc gridSpan="2">
                  <a:txBody>
                    <a:bodyPr/>
                    <a:lstStyle/>
                    <a:p>
                      <a:pPr algn="ctr"/>
                      <a:r>
                        <a:rPr lang="el-GR" dirty="0" smtClean="0"/>
                        <a:t>ΣΤΡΑΤΗΓΙΚΕΣ</a:t>
                      </a:r>
                      <a:r>
                        <a:rPr lang="el-GR" baseline="0" dirty="0" smtClean="0"/>
                        <a:t> ΣΥΜΠΡΑΞΕΙΣ  (ΚΑ2) </a:t>
                      </a:r>
                      <a:endParaRPr lang="el-GR" dirty="0"/>
                    </a:p>
                  </a:txBody>
                  <a:tcPr>
                    <a:solidFill>
                      <a:schemeClr val="accent2">
                        <a:lumMod val="60000"/>
                        <a:lumOff val="40000"/>
                      </a:schemeClr>
                    </a:solidFill>
                  </a:tcPr>
                </a:tc>
                <a:tc hMerge="1">
                  <a:txBody>
                    <a:bodyPr/>
                    <a:lstStyle/>
                    <a:p>
                      <a:endParaRPr lang="el-GR" dirty="0"/>
                    </a:p>
                  </a:txBody>
                  <a:tcPr/>
                </a:tc>
              </a:tr>
              <a:tr h="370840">
                <a:tc>
                  <a:txBody>
                    <a:bodyPr/>
                    <a:lstStyle/>
                    <a:p>
                      <a:r>
                        <a:rPr lang="el-GR" sz="1800" b="0" i="0" kern="1200" dirty="0" smtClean="0">
                          <a:solidFill>
                            <a:schemeClr val="dk1"/>
                          </a:solidFill>
                          <a:effectLst/>
                          <a:latin typeface="+mn-lt"/>
                          <a:ea typeface="+mn-ea"/>
                          <a:cs typeface="+mn-cs"/>
                        </a:rPr>
                        <a:t>Συμπράξεις αποκλειστικά μεταξύ σχολείων με Ελληνικά Σχολεία Εταίρους</a:t>
                      </a:r>
                      <a:endParaRPr lang="el-GR" dirty="0"/>
                    </a:p>
                  </a:txBody>
                  <a:tcPr/>
                </a:tc>
                <a:tc>
                  <a:txBody>
                    <a:bodyPr/>
                    <a:lstStyle/>
                    <a:p>
                      <a:pPr algn="ctr"/>
                      <a:r>
                        <a:rPr lang="el-GR" dirty="0" smtClean="0"/>
                        <a:t>99</a:t>
                      </a:r>
                      <a:endParaRPr lang="el-GR" dirty="0"/>
                    </a:p>
                  </a:txBody>
                  <a:tcPr/>
                </a:tc>
              </a:tr>
              <a:tr h="370840">
                <a:tc>
                  <a:txBody>
                    <a:bodyPr/>
                    <a:lstStyle/>
                    <a:p>
                      <a:r>
                        <a:rPr lang="el-GR" sz="1800" b="0" i="0" kern="1200" dirty="0" smtClean="0">
                          <a:solidFill>
                            <a:schemeClr val="dk1"/>
                          </a:solidFill>
                          <a:effectLst/>
                          <a:latin typeface="+mn-lt"/>
                          <a:ea typeface="+mn-ea"/>
                          <a:cs typeface="+mn-cs"/>
                        </a:rPr>
                        <a:t>Συμπράξεις αποκλειστικά μεταξύ σχολείων με Ελληνικά Σχολεία Συντονιστές</a:t>
                      </a:r>
                      <a:endParaRPr lang="el-GR" dirty="0"/>
                    </a:p>
                  </a:txBody>
                  <a:tcPr/>
                </a:tc>
                <a:tc>
                  <a:txBody>
                    <a:bodyPr/>
                    <a:lstStyle/>
                    <a:p>
                      <a:pPr algn="ctr"/>
                      <a:r>
                        <a:rPr lang="el-GR" dirty="0" smtClean="0"/>
                        <a:t>17</a:t>
                      </a:r>
                      <a:endParaRPr lang="el-GR" dirty="0"/>
                    </a:p>
                  </a:txBody>
                  <a:tcPr/>
                </a:tc>
              </a:tr>
            </a:tbl>
          </a:graphicData>
        </a:graphic>
      </p:graphicFrame>
      <p:graphicFrame>
        <p:nvGraphicFramePr>
          <p:cNvPr id="5" name="Πίνακας 4"/>
          <p:cNvGraphicFramePr>
            <a:graphicFrameLocks noGrp="1"/>
          </p:cNvGraphicFramePr>
          <p:nvPr>
            <p:extLst>
              <p:ext uri="{D42A27DB-BD31-4B8C-83A1-F6EECF244321}">
                <p14:modId xmlns:p14="http://schemas.microsoft.com/office/powerpoint/2010/main" xmlns="" val="3980251880"/>
              </p:ext>
            </p:extLst>
          </p:nvPr>
        </p:nvGraphicFramePr>
        <p:xfrm>
          <a:off x="751097" y="4437112"/>
          <a:ext cx="7241146" cy="2118360"/>
        </p:xfrm>
        <a:graphic>
          <a:graphicData uri="http://schemas.openxmlformats.org/drawingml/2006/table">
            <a:tbl>
              <a:tblPr firstRow="1" bandRow="1">
                <a:tableStyleId>{5C22544A-7EE6-4342-B048-85BDC9FD1C3A}</a:tableStyleId>
              </a:tblPr>
              <a:tblGrid>
                <a:gridCol w="3620573"/>
                <a:gridCol w="3620573"/>
              </a:tblGrid>
              <a:tr h="139040">
                <a:tc gridSpan="2">
                  <a:txBody>
                    <a:bodyPr/>
                    <a:lstStyle/>
                    <a:p>
                      <a:r>
                        <a:rPr lang="el-GR" dirty="0" smtClean="0"/>
                        <a:t>ΣΧΟΛΙΚΟ ΕΤΟΣ 2015-16 (ΠΕΡΙΦΕΡΕΙΑ ΘΕΣΣΑΛΙΑΣ)</a:t>
                      </a:r>
                      <a:endParaRPr lang="el-GR" dirty="0"/>
                    </a:p>
                  </a:txBody>
                  <a:tcPr/>
                </a:tc>
                <a:tc hMerge="1">
                  <a:txBody>
                    <a:bodyPr/>
                    <a:lstStyle/>
                    <a:p>
                      <a:endParaRPr lang="el-GR" dirty="0"/>
                    </a:p>
                  </a:txBody>
                  <a:tcPr/>
                </a:tc>
              </a:tr>
              <a:tr h="370840">
                <a:tc>
                  <a:txBody>
                    <a:bodyPr/>
                    <a:lstStyle/>
                    <a:p>
                      <a:r>
                        <a:rPr lang="el-GR" dirty="0" smtClean="0"/>
                        <a:t>Α/ΘΜΙΑ</a:t>
                      </a:r>
                      <a:r>
                        <a:rPr lang="el-GR" baseline="0" dirty="0" smtClean="0"/>
                        <a:t> ΕΚΠΑΙΔΕΥΣΗ</a:t>
                      </a:r>
                      <a:endParaRPr lang="el-G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ERASMUS  KA</a:t>
                      </a:r>
                      <a:r>
                        <a:rPr lang="en-US" baseline="0" dirty="0" smtClean="0"/>
                        <a:t> 2 -</a:t>
                      </a:r>
                      <a:r>
                        <a:rPr lang="en-US" dirty="0" smtClean="0"/>
                        <a:t>E-TWINNING </a:t>
                      </a:r>
                      <a:endParaRPr lang="el-GR" dirty="0" smtClean="0"/>
                    </a:p>
                    <a:p>
                      <a:endParaRPr lang="el-GR" dirty="0"/>
                    </a:p>
                  </a:txBody>
                  <a:tcPr/>
                </a:tc>
              </a:tr>
              <a:tr h="370840">
                <a:tc>
                  <a:txBody>
                    <a:bodyPr/>
                    <a:lstStyle/>
                    <a:p>
                      <a:endParaRPr lang="el-GR" dirty="0"/>
                    </a:p>
                  </a:txBody>
                  <a:tcPr/>
                </a:tc>
                <a:tc>
                  <a:txBody>
                    <a:bodyPr/>
                    <a:lstStyle/>
                    <a:p>
                      <a:r>
                        <a:rPr lang="en-US" dirty="0" smtClean="0"/>
                        <a:t>13</a:t>
                      </a:r>
                      <a:endParaRPr lang="el-GR" dirty="0"/>
                    </a:p>
                  </a:txBody>
                  <a:tcPr/>
                </a:tc>
              </a:tr>
              <a:tr h="370840">
                <a:tc>
                  <a:txBody>
                    <a:bodyPr/>
                    <a:lstStyle/>
                    <a:p>
                      <a:r>
                        <a:rPr lang="en-US" dirty="0" smtClean="0"/>
                        <a:t>B/MIA</a:t>
                      </a:r>
                      <a:r>
                        <a:rPr lang="en-US" baseline="0" dirty="0" smtClean="0"/>
                        <a:t> </a:t>
                      </a:r>
                      <a:r>
                        <a:rPr lang="el-GR" baseline="0" dirty="0" smtClean="0"/>
                        <a:t>ΕΚΠΑΙΔΕΥΣΗ</a:t>
                      </a:r>
                      <a:endParaRPr lang="el-GR" dirty="0"/>
                    </a:p>
                  </a:txBody>
                  <a:tcPr/>
                </a:tc>
                <a:tc>
                  <a:txBody>
                    <a:bodyPr/>
                    <a:lstStyle/>
                    <a:p>
                      <a:r>
                        <a:rPr lang="en-US" dirty="0" smtClean="0"/>
                        <a:t>ERASMUS</a:t>
                      </a:r>
                      <a:r>
                        <a:rPr lang="en-US" baseline="0" dirty="0" smtClean="0"/>
                        <a:t> KA1&amp;KA2</a:t>
                      </a:r>
                      <a:endParaRPr lang="el-GR" dirty="0"/>
                    </a:p>
                  </a:txBody>
                  <a:tcPr/>
                </a:tc>
              </a:tr>
              <a:tr h="370840">
                <a:tc>
                  <a:txBody>
                    <a:bodyPr/>
                    <a:lstStyle/>
                    <a:p>
                      <a:endParaRPr lang="el-GR" dirty="0"/>
                    </a:p>
                  </a:txBody>
                  <a:tcPr/>
                </a:tc>
                <a:tc>
                  <a:txBody>
                    <a:bodyPr/>
                    <a:lstStyle/>
                    <a:p>
                      <a:r>
                        <a:rPr lang="en-US" dirty="0" smtClean="0"/>
                        <a:t>40</a:t>
                      </a:r>
                      <a:endParaRPr lang="el-GR" dirty="0"/>
                    </a:p>
                  </a:txBody>
                  <a:tcPr/>
                </a:tc>
              </a:tr>
            </a:tbl>
          </a:graphicData>
        </a:graphic>
      </p:graphicFrame>
      <p:pic>
        <p:nvPicPr>
          <p:cNvPr id="6" name="8 - Εικόνα" descr="logo6.png"/>
          <p:cNvPicPr>
            <a:picLocks noChangeAspect="1"/>
          </p:cNvPicPr>
          <p:nvPr/>
        </p:nvPicPr>
        <p:blipFill>
          <a:blip r:embed="rId2" cstate="print"/>
          <a:stretch>
            <a:fillRect/>
          </a:stretch>
        </p:blipFill>
        <p:spPr>
          <a:xfrm>
            <a:off x="5364088" y="152939"/>
            <a:ext cx="3168352" cy="656770"/>
          </a:xfrm>
          <a:prstGeom prst="rect">
            <a:avLst/>
          </a:prstGeom>
        </p:spPr>
      </p:pic>
    </p:spTree>
    <p:extLst>
      <p:ext uri="{BB962C8B-B14F-4D97-AF65-F5344CB8AC3E}">
        <p14:creationId xmlns:p14="http://schemas.microsoft.com/office/powerpoint/2010/main" xmlns="" val="311774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lgn="ctr">
              <a:buNone/>
            </a:pPr>
            <a:endParaRPr lang="el-GR" sz="3600" dirty="0" smtClean="0"/>
          </a:p>
          <a:p>
            <a:pPr marL="0" indent="0" algn="ctr">
              <a:buNone/>
            </a:pPr>
            <a:endParaRPr lang="el-GR" sz="3600" dirty="0"/>
          </a:p>
          <a:p>
            <a:pPr marL="0" indent="0" algn="ctr">
              <a:buNone/>
            </a:pPr>
            <a:endParaRPr lang="el-GR" sz="3600" dirty="0" smtClean="0"/>
          </a:p>
          <a:p>
            <a:pPr marL="0" indent="0" algn="ctr">
              <a:buNone/>
            </a:pPr>
            <a:endParaRPr lang="el-GR" sz="3600" dirty="0" smtClean="0"/>
          </a:p>
          <a:p>
            <a:pPr marL="0" indent="0" algn="ctr">
              <a:buNone/>
            </a:pPr>
            <a:r>
              <a:rPr lang="el-GR" sz="3600" dirty="0" smtClean="0"/>
              <a:t>Σας ευχαριστώ για την προσοχή σας!</a:t>
            </a:r>
            <a:endParaRPr lang="el-GR" sz="3600" dirty="0"/>
          </a:p>
        </p:txBody>
      </p:sp>
      <p:pic>
        <p:nvPicPr>
          <p:cNvPr id="4" name="8 - Εικόνα" descr="logo6.png"/>
          <p:cNvPicPr>
            <a:picLocks noChangeAspect="1"/>
          </p:cNvPicPr>
          <p:nvPr/>
        </p:nvPicPr>
        <p:blipFill>
          <a:blip r:embed="rId2" cstate="print"/>
          <a:stretch>
            <a:fillRect/>
          </a:stretch>
        </p:blipFill>
        <p:spPr>
          <a:xfrm>
            <a:off x="5364088" y="161979"/>
            <a:ext cx="3168352" cy="656770"/>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1800" y="1340768"/>
            <a:ext cx="2696850" cy="3910432"/>
          </a:xfrm>
          <a:prstGeom prst="rect">
            <a:avLst/>
          </a:prstGeom>
        </p:spPr>
      </p:pic>
    </p:spTree>
    <p:extLst>
      <p:ext uri="{BB962C8B-B14F-4D97-AF65-F5344CB8AC3E}">
        <p14:creationId xmlns:p14="http://schemas.microsoft.com/office/powerpoint/2010/main" xmlns="" val="349001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836712"/>
            <a:ext cx="6275040" cy="747464"/>
          </a:xfrm>
        </p:spPr>
        <p:txBody>
          <a:bodyPr>
            <a:normAutofit fontScale="90000"/>
          </a:bodyPr>
          <a:lstStyle/>
          <a:p>
            <a:r>
              <a:rPr lang="el-GR" dirty="0" smtClean="0"/>
              <a:t/>
            </a:r>
            <a:br>
              <a:rPr lang="el-GR" dirty="0" smtClean="0"/>
            </a:br>
            <a:r>
              <a:rPr lang="el-GR" b="1" dirty="0" smtClean="0">
                <a:solidFill>
                  <a:srgbClr val="FFFF00"/>
                </a:solidFill>
              </a:rPr>
              <a:t>η </a:t>
            </a:r>
            <a:r>
              <a:rPr lang="el-GR" b="1" dirty="0" err="1" smtClean="0">
                <a:solidFill>
                  <a:srgbClr val="FFFF00"/>
                </a:solidFill>
              </a:rPr>
              <a:t>δομη</a:t>
            </a:r>
            <a:r>
              <a:rPr lang="el-GR" b="1" dirty="0" smtClean="0">
                <a:solidFill>
                  <a:srgbClr val="FFFF00"/>
                </a:solidFill>
              </a:rPr>
              <a:t> του </a:t>
            </a:r>
            <a:r>
              <a:rPr lang="el-GR" b="1" dirty="0" err="1" smtClean="0">
                <a:solidFill>
                  <a:srgbClr val="FFFF00"/>
                </a:solidFill>
              </a:rPr>
              <a:t>προγραμματοσ</a:t>
            </a:r>
            <a:r>
              <a:rPr lang="el-GR" b="1" dirty="0" smtClean="0">
                <a:solidFill>
                  <a:srgbClr val="FFFF00"/>
                </a:solidFill>
              </a:rPr>
              <a:t> </a:t>
            </a:r>
            <a:r>
              <a:rPr lang="en-US" b="1" dirty="0" err="1" smtClean="0">
                <a:solidFill>
                  <a:srgbClr val="FFFF00"/>
                </a:solidFill>
              </a:rPr>
              <a:t>erasmus</a:t>
            </a:r>
            <a:r>
              <a:rPr lang="en-US" b="1" dirty="0" smtClean="0">
                <a:solidFill>
                  <a:srgbClr val="FFFF00"/>
                </a:solidFill>
              </a:rPr>
              <a:t> </a:t>
            </a:r>
            <a:r>
              <a:rPr lang="el-GR" sz="2700" dirty="0" smtClean="0"/>
              <a:t/>
            </a:r>
            <a:br>
              <a:rPr lang="el-GR" sz="2700" dirty="0" smtClean="0"/>
            </a:br>
            <a:endParaRPr lang="el-GR" sz="2700" dirty="0"/>
          </a:p>
        </p:txBody>
      </p:sp>
      <p:sp>
        <p:nvSpPr>
          <p:cNvPr id="3" name="2 - Θέση περιεχομένου"/>
          <p:cNvSpPr>
            <a:spLocks noGrp="1"/>
          </p:cNvSpPr>
          <p:nvPr>
            <p:ph idx="1"/>
          </p:nvPr>
        </p:nvSpPr>
        <p:spPr>
          <a:xfrm>
            <a:off x="323528" y="1196752"/>
            <a:ext cx="8568951" cy="5184576"/>
          </a:xfrm>
        </p:spPr>
        <p:txBody>
          <a:bodyPr>
            <a:normAutofit/>
          </a:bodyPr>
          <a:lstStyle/>
          <a:p>
            <a:pPr>
              <a:buNone/>
            </a:pPr>
            <a:endParaRPr lang="en-US" dirty="0" smtClean="0"/>
          </a:p>
          <a:p>
            <a:pPr marL="109728" indent="0">
              <a:buNone/>
            </a:pPr>
            <a:endParaRPr lang="en-US" dirty="0" smtClean="0"/>
          </a:p>
          <a:p>
            <a:endParaRPr lang="el-GR" dirty="0" smtClean="0"/>
          </a:p>
          <a:p>
            <a:pPr>
              <a:buNone/>
            </a:pPr>
            <a:endParaRPr lang="el-GR" dirty="0"/>
          </a:p>
        </p:txBody>
      </p:sp>
      <p:graphicFrame>
        <p:nvGraphicFramePr>
          <p:cNvPr id="4" name="3 - Διάγραμμα"/>
          <p:cNvGraphicFramePr/>
          <p:nvPr>
            <p:extLst>
              <p:ext uri="{D42A27DB-BD31-4B8C-83A1-F6EECF244321}">
                <p14:modId xmlns:p14="http://schemas.microsoft.com/office/powerpoint/2010/main" xmlns="" val="1078114934"/>
              </p:ext>
            </p:extLst>
          </p:nvPr>
        </p:nvGraphicFramePr>
        <p:xfrm>
          <a:off x="0" y="1484784"/>
          <a:ext cx="88924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 Εικόνα" descr="logo6.png"/>
          <p:cNvPicPr>
            <a:picLocks noChangeAspect="1"/>
          </p:cNvPicPr>
          <p:nvPr/>
        </p:nvPicPr>
        <p:blipFill>
          <a:blip r:embed="rId7" cstate="print"/>
          <a:stretch>
            <a:fillRect/>
          </a:stretch>
        </p:blipFill>
        <p:spPr>
          <a:xfrm>
            <a:off x="4860032" y="0"/>
            <a:ext cx="4036419" cy="836712"/>
          </a:xfrm>
          <a:prstGeom prst="rect">
            <a:avLst/>
          </a:prstGeom>
        </p:spPr>
      </p:pic>
      <p:pic>
        <p:nvPicPr>
          <p:cNvPr id="5" name="Εικόνα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98568" y="908720"/>
            <a:ext cx="1650023" cy="18560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40" y="764704"/>
            <a:ext cx="6120680" cy="1080119"/>
          </a:xfrm>
        </p:spPr>
        <p:txBody>
          <a:bodyPr/>
          <a:lstStyle/>
          <a:p>
            <a:r>
              <a:rPr lang="el-GR" dirty="0" smtClean="0">
                <a:solidFill>
                  <a:srgbClr val="FFFF00"/>
                </a:solidFill>
              </a:rPr>
              <a:t> </a:t>
            </a:r>
            <a:r>
              <a:rPr lang="el-GR" dirty="0" err="1" smtClean="0">
                <a:solidFill>
                  <a:srgbClr val="FFFF00"/>
                </a:solidFill>
              </a:rPr>
              <a:t>εθνικη</a:t>
            </a:r>
            <a:r>
              <a:rPr lang="el-GR" dirty="0" smtClean="0">
                <a:solidFill>
                  <a:srgbClr val="FFFF00"/>
                </a:solidFill>
              </a:rPr>
              <a:t> </a:t>
            </a:r>
            <a:r>
              <a:rPr lang="el-GR" dirty="0" err="1" smtClean="0">
                <a:solidFill>
                  <a:srgbClr val="FFFF00"/>
                </a:solidFill>
              </a:rPr>
              <a:t>μοναδα</a:t>
            </a:r>
            <a:r>
              <a:rPr lang="el-GR" dirty="0" smtClean="0">
                <a:solidFill>
                  <a:srgbClr val="FFFF00"/>
                </a:solidFill>
              </a:rPr>
              <a:t> </a:t>
            </a:r>
            <a:r>
              <a:rPr lang="el-GR" dirty="0" err="1" smtClean="0">
                <a:solidFill>
                  <a:srgbClr val="FFFF00"/>
                </a:solidFill>
              </a:rPr>
              <a:t>συντονισμου</a:t>
            </a:r>
            <a:r>
              <a:rPr lang="el-GR" dirty="0" smtClean="0">
                <a:solidFill>
                  <a:srgbClr val="FFFF00"/>
                </a:solidFill>
              </a:rPr>
              <a:t> -</a:t>
            </a:r>
            <a:r>
              <a:rPr lang="el-GR" dirty="0" err="1" smtClean="0">
                <a:solidFill>
                  <a:srgbClr val="FFFF00"/>
                </a:solidFill>
              </a:rPr>
              <a:t>ικυ</a:t>
            </a:r>
            <a:endParaRPr lang="el-GR" dirty="0">
              <a:solidFill>
                <a:srgbClr val="FFFF00"/>
              </a:solidFill>
            </a:endParaRPr>
          </a:p>
        </p:txBody>
      </p:sp>
      <p:graphicFrame>
        <p:nvGraphicFramePr>
          <p:cNvPr id="6" name="5 - Θέση περιεχομένου"/>
          <p:cNvGraphicFramePr>
            <a:graphicFrameLocks noGrp="1"/>
          </p:cNvGraphicFramePr>
          <p:nvPr>
            <p:ph idx="1"/>
          </p:nvPr>
        </p:nvGraphicFramePr>
        <p:xfrm>
          <a:off x="467544" y="1772816"/>
          <a:ext cx="800323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 Εικόνα" descr="logo6.png"/>
          <p:cNvPicPr>
            <a:picLocks noChangeAspect="1"/>
          </p:cNvPicPr>
          <p:nvPr/>
        </p:nvPicPr>
        <p:blipFill>
          <a:blip r:embed="rId7" cstate="print"/>
          <a:stretch>
            <a:fillRect/>
          </a:stretch>
        </p:blipFill>
        <p:spPr>
          <a:xfrm>
            <a:off x="4607496" y="188640"/>
            <a:ext cx="4536504" cy="940375"/>
          </a:xfrm>
          <a:prstGeom prst="rect">
            <a:avLst/>
          </a:prstGeom>
        </p:spPr>
      </p:pic>
      <p:pic>
        <p:nvPicPr>
          <p:cNvPr id="3" name="Εικόνα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507" y="13692"/>
            <a:ext cx="3411533" cy="9807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Παρουσίαση-Ενημέρωση TRAIL\Erasmispluslogoepa.jpg"/>
          <p:cNvPicPr>
            <a:picLocks noChangeAspect="1" noChangeArrowheads="1"/>
          </p:cNvPicPr>
          <p:nvPr/>
        </p:nvPicPr>
        <p:blipFill>
          <a:blip r:embed="rId2" cstate="print"/>
          <a:srcRect/>
          <a:stretch>
            <a:fillRect/>
          </a:stretch>
        </p:blipFill>
        <p:spPr bwMode="auto">
          <a:xfrm>
            <a:off x="6228184" y="0"/>
            <a:ext cx="1928826" cy="866686"/>
          </a:xfrm>
          <a:prstGeom prst="rect">
            <a:avLst/>
          </a:prstGeom>
          <a:noFill/>
        </p:spPr>
      </p:pic>
      <p:graphicFrame>
        <p:nvGraphicFramePr>
          <p:cNvPr id="3" name="2 - Διάγραμμα"/>
          <p:cNvGraphicFramePr/>
          <p:nvPr>
            <p:extLst>
              <p:ext uri="{D42A27DB-BD31-4B8C-83A1-F6EECF244321}">
                <p14:modId xmlns:p14="http://schemas.microsoft.com/office/powerpoint/2010/main" xmlns="" val="1126889649"/>
              </p:ext>
            </p:extLst>
          </p:nvPr>
        </p:nvGraphicFramePr>
        <p:xfrm>
          <a:off x="142844" y="548680"/>
          <a:ext cx="8858312" cy="6095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 Στρογγυλεμένο ορθογώνιο"/>
          <p:cNvSpPr/>
          <p:nvPr/>
        </p:nvSpPr>
        <p:spPr>
          <a:xfrm>
            <a:off x="0" y="0"/>
            <a:ext cx="5040560" cy="839474"/>
          </a:xfrm>
          <a:prstGeom prst="round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algn="ctr"/>
            <a:r>
              <a:rPr lang="el-GR" sz="2400" dirty="0" smtClean="0"/>
              <a:t>Τομέας Σχολικής Εκπαίδευσης- Δράση ΚΑ1</a:t>
            </a:r>
            <a:endParaRPr lang="el-GR" sz="2400" dirty="0"/>
          </a:p>
        </p:txBody>
      </p:sp>
      <p:pic>
        <p:nvPicPr>
          <p:cNvPr id="7" name="6 - Εικόνα" descr="sxoliki_nikos_ka12.jpg"/>
          <p:cNvPicPr>
            <a:picLocks noChangeAspect="1"/>
          </p:cNvPicPr>
          <p:nvPr/>
        </p:nvPicPr>
        <p:blipFill>
          <a:blip r:embed="rId8" cstate="print"/>
          <a:stretch>
            <a:fillRect/>
          </a:stretch>
        </p:blipFill>
        <p:spPr>
          <a:xfrm>
            <a:off x="179512" y="3501008"/>
            <a:ext cx="3215187" cy="2388884"/>
          </a:xfrm>
          <a:prstGeom prst="rect">
            <a:avLst/>
          </a:prstGeom>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63888" y="1268760"/>
            <a:ext cx="4670231" cy="5112567"/>
          </a:xfrm>
        </p:spPr>
        <p:txBody>
          <a:bodyPr>
            <a:normAutofit/>
          </a:bodyPr>
          <a:lstStyle/>
          <a:p>
            <a:r>
              <a:rPr lang="el-GR" sz="2000" dirty="0" smtClean="0"/>
              <a:t>Η δράση αφορά τη Διακρατική Κινητικότητα  (περιλαμβάνει τουλάχιστον  δύο οργανισμούς από δυο διαφορετικές χώρες )</a:t>
            </a:r>
          </a:p>
          <a:p>
            <a:r>
              <a:rPr lang="el-GR" sz="2000" dirty="0" smtClean="0"/>
              <a:t>Σχολεία  Α/</a:t>
            </a:r>
            <a:r>
              <a:rPr lang="el-GR" sz="2000" dirty="0" err="1" smtClean="0"/>
              <a:t>θμιας</a:t>
            </a:r>
            <a:r>
              <a:rPr lang="el-GR" sz="2000" dirty="0" smtClean="0"/>
              <a:t>  &amp; Β/</a:t>
            </a:r>
            <a:r>
              <a:rPr lang="el-GR" sz="2000" dirty="0" err="1" smtClean="0"/>
              <a:t>θμιας</a:t>
            </a:r>
            <a:r>
              <a:rPr lang="el-GR" sz="2000" dirty="0" smtClean="0"/>
              <a:t>  Εκπαίδευσης (γενικής, επαγγελματικής ή τεχνικής εκπαίδευσης)</a:t>
            </a:r>
          </a:p>
          <a:p>
            <a:r>
              <a:rPr lang="el-GR" sz="2000" dirty="0" smtClean="0"/>
              <a:t>Συντονιστής μιας εθνικής κοινοπραξίας κινητικότητας  (Διευθύνσεις Α/</a:t>
            </a:r>
            <a:r>
              <a:rPr lang="el-GR" sz="2000" dirty="0" err="1" smtClean="0"/>
              <a:t>θμιας</a:t>
            </a:r>
            <a:r>
              <a:rPr lang="el-GR" sz="2000" dirty="0" smtClean="0"/>
              <a:t> &amp; Β/</a:t>
            </a:r>
            <a:r>
              <a:rPr lang="el-GR" sz="2000" dirty="0" err="1" smtClean="0"/>
              <a:t>θμιας</a:t>
            </a:r>
            <a:r>
              <a:rPr lang="el-GR" sz="2000" dirty="0" smtClean="0"/>
              <a:t> Εκπαίδευσης, Περιφερειακές Διευθύνσεις Εκπαίδευσης)  </a:t>
            </a:r>
          </a:p>
        </p:txBody>
      </p:sp>
      <p:sp>
        <p:nvSpPr>
          <p:cNvPr id="5" name="4 - Στρογγυλεμένο ορθογώνιο"/>
          <p:cNvSpPr/>
          <p:nvPr/>
        </p:nvSpPr>
        <p:spPr>
          <a:xfrm>
            <a:off x="0" y="116632"/>
            <a:ext cx="4427984" cy="839474"/>
          </a:xfrm>
          <a:prstGeom prst="round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algn="ctr"/>
            <a:r>
              <a:rPr lang="el-GR" sz="2400" dirty="0" smtClean="0"/>
              <a:t>Τομέας Σχολικής Εκπαίδευσης- Δράση ΚΑ1</a:t>
            </a:r>
            <a:endParaRPr lang="el-GR" sz="2400" dirty="0"/>
          </a:p>
        </p:txBody>
      </p:sp>
      <p:sp>
        <p:nvSpPr>
          <p:cNvPr id="7" name="1 - Τίτλος"/>
          <p:cNvSpPr txBox="1">
            <a:spLocks/>
          </p:cNvSpPr>
          <p:nvPr/>
        </p:nvSpPr>
        <p:spPr>
          <a:xfrm>
            <a:off x="395536" y="1268760"/>
            <a:ext cx="2862910" cy="1944216"/>
          </a:xfrm>
          <a:prstGeom prst="rect">
            <a:avLst/>
          </a:prstGeom>
          <a:effectLst/>
        </p:spPr>
        <p:txBody>
          <a:bodyPr vert="horz" lIns="91440" tIns="45720" rIns="91440" bIns="45720" rtlCol="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l-GR" sz="2400" b="1" i="0" u="none" strike="noStrike" kern="1200" cap="all" spc="0" normalizeH="0" baseline="0" noProof="0" dirty="0" err="1" smtClean="0">
                <a:ln w="3175" cmpd="sng">
                  <a:noFill/>
                </a:ln>
                <a:solidFill>
                  <a:srgbClr val="FFFF00"/>
                </a:solidFill>
                <a:effectLst/>
                <a:uLnTx/>
                <a:uFillTx/>
                <a:latin typeface="+mj-lt"/>
                <a:ea typeface="+mj-ea"/>
                <a:cs typeface="+mj-cs"/>
              </a:rPr>
              <a:t>Συμμετεχοντε</a:t>
            </a:r>
            <a:r>
              <a:rPr lang="el-GR" sz="2400" b="1" cap="all" dirty="0" smtClean="0">
                <a:ln w="3175" cmpd="sng">
                  <a:noFill/>
                </a:ln>
                <a:solidFill>
                  <a:srgbClr val="FFFF00"/>
                </a:solidFill>
                <a:latin typeface="+mj-lt"/>
                <a:ea typeface="+mj-ea"/>
                <a:cs typeface="+mj-cs"/>
              </a:rPr>
              <a:t>σ </a:t>
            </a:r>
            <a:r>
              <a:rPr lang="el-GR" sz="2400" b="1" cap="all" dirty="0" err="1" smtClean="0">
                <a:ln w="3175" cmpd="sng">
                  <a:noFill/>
                </a:ln>
                <a:solidFill>
                  <a:srgbClr val="FFFF00"/>
                </a:solidFill>
                <a:latin typeface="+mj-lt"/>
                <a:ea typeface="+mj-ea"/>
                <a:cs typeface="+mj-cs"/>
              </a:rPr>
              <a:t>οργανισμοι</a:t>
            </a:r>
            <a:r>
              <a:rPr lang="el-GR" sz="2400" b="1" cap="all" dirty="0" smtClean="0">
                <a:ln w="3175" cmpd="sng">
                  <a:noFill/>
                </a:ln>
                <a:solidFill>
                  <a:srgbClr val="FFFF00"/>
                </a:solidFill>
                <a:latin typeface="+mj-lt"/>
                <a:ea typeface="+mj-ea"/>
                <a:cs typeface="+mj-cs"/>
              </a:rPr>
              <a:t> - </a:t>
            </a:r>
            <a:r>
              <a:rPr kumimoji="0" lang="el-GR" sz="2400" b="1" i="0" u="none" strike="noStrike" kern="1200" cap="all" spc="0" normalizeH="0" baseline="0" noProof="0" dirty="0" err="1" smtClean="0">
                <a:ln w="3175" cmpd="sng">
                  <a:noFill/>
                </a:ln>
                <a:solidFill>
                  <a:srgbClr val="FFFF00"/>
                </a:solidFill>
                <a:effectLst/>
                <a:uLnTx/>
                <a:uFillTx/>
                <a:latin typeface="+mj-lt"/>
                <a:ea typeface="+mj-ea"/>
                <a:cs typeface="+mj-cs"/>
              </a:rPr>
              <a:t>Δικαιωμα</a:t>
            </a:r>
            <a:r>
              <a:rPr kumimoji="0" lang="el-GR" sz="2400" b="1" i="0" u="none" strike="noStrike" kern="1200" cap="all" spc="0" normalizeH="0" baseline="0" noProof="0" dirty="0" smtClean="0">
                <a:ln w="3175" cmpd="sng">
                  <a:noFill/>
                </a:ln>
                <a:solidFill>
                  <a:srgbClr val="FFFF00"/>
                </a:solidFill>
                <a:effectLst/>
                <a:uLnTx/>
                <a:uFillTx/>
                <a:latin typeface="+mj-lt"/>
                <a:ea typeface="+mj-ea"/>
                <a:cs typeface="+mj-cs"/>
              </a:rPr>
              <a:t> </a:t>
            </a:r>
            <a:r>
              <a:rPr kumimoji="0" lang="el-GR" sz="2400" b="1" i="0" u="none" strike="noStrike" kern="1200" cap="all" spc="0" normalizeH="0" baseline="0" noProof="0" dirty="0" err="1" smtClean="0">
                <a:ln w="3175" cmpd="sng">
                  <a:noFill/>
                </a:ln>
                <a:solidFill>
                  <a:srgbClr val="FFFF00"/>
                </a:solidFill>
                <a:effectLst/>
                <a:uLnTx/>
                <a:uFillTx/>
                <a:latin typeface="+mj-lt"/>
                <a:ea typeface="+mj-ea"/>
                <a:cs typeface="+mj-cs"/>
              </a:rPr>
              <a:t>υποβολησ</a:t>
            </a:r>
            <a:r>
              <a:rPr kumimoji="0" lang="el-GR" sz="2400" b="1" i="0" u="none" strike="noStrike" kern="1200" cap="all" spc="0" normalizeH="0" baseline="0" noProof="0" dirty="0" smtClean="0">
                <a:ln w="3175" cmpd="sng">
                  <a:noFill/>
                </a:ln>
                <a:solidFill>
                  <a:srgbClr val="FFFF00"/>
                </a:solidFill>
                <a:effectLst/>
                <a:uLnTx/>
                <a:uFillTx/>
                <a:latin typeface="+mj-lt"/>
                <a:ea typeface="+mj-ea"/>
                <a:cs typeface="+mj-cs"/>
              </a:rPr>
              <a:t> </a:t>
            </a:r>
            <a:r>
              <a:rPr kumimoji="0" lang="el-GR" sz="2400" b="1" i="0" u="none" strike="noStrike" kern="1200" cap="all" spc="0" normalizeH="0" baseline="0" noProof="0" dirty="0" err="1" smtClean="0">
                <a:ln w="3175" cmpd="sng">
                  <a:noFill/>
                </a:ln>
                <a:solidFill>
                  <a:srgbClr val="FFFF00"/>
                </a:solidFill>
                <a:effectLst/>
                <a:uLnTx/>
                <a:uFillTx/>
                <a:latin typeface="+mj-lt"/>
                <a:ea typeface="+mj-ea"/>
                <a:cs typeface="+mj-cs"/>
              </a:rPr>
              <a:t>αιτησησ</a:t>
            </a:r>
            <a:endParaRPr kumimoji="0" lang="el-GR" sz="2400" b="1" i="0" u="none" strike="noStrike" kern="1200" cap="all" spc="0" normalizeH="0" baseline="0" noProof="0" dirty="0">
              <a:ln w="3175" cmpd="sng">
                <a:noFill/>
              </a:ln>
              <a:solidFill>
                <a:srgbClr val="FFFF00"/>
              </a:solidFill>
              <a:effectLst/>
              <a:uLnTx/>
              <a:uFillTx/>
              <a:latin typeface="+mj-lt"/>
              <a:ea typeface="+mj-ea"/>
              <a:cs typeface="+mj-cs"/>
            </a:endParaRPr>
          </a:p>
        </p:txBody>
      </p:sp>
      <p:pic>
        <p:nvPicPr>
          <p:cNvPr id="1026" name="Picture 2" descr="http://delacourcommunications.com/wp-content/uploads/2012/11/Erasmus-hands-pic1.jpg"/>
          <p:cNvPicPr>
            <a:picLocks noChangeAspect="1" noChangeArrowheads="1"/>
          </p:cNvPicPr>
          <p:nvPr/>
        </p:nvPicPr>
        <p:blipFill>
          <a:blip r:embed="rId2" cstate="print"/>
          <a:srcRect/>
          <a:stretch>
            <a:fillRect/>
          </a:stretch>
        </p:blipFill>
        <p:spPr bwMode="auto">
          <a:xfrm>
            <a:off x="395536" y="3284984"/>
            <a:ext cx="2754479" cy="2808312"/>
          </a:xfrm>
          <a:prstGeom prst="rect">
            <a:avLst/>
          </a:prstGeom>
          <a:noFill/>
        </p:spPr>
      </p:pic>
      <p:pic>
        <p:nvPicPr>
          <p:cNvPr id="9" name="8 - Εικόνα" descr="logo6.png"/>
          <p:cNvPicPr>
            <a:picLocks noChangeAspect="1"/>
          </p:cNvPicPr>
          <p:nvPr/>
        </p:nvPicPr>
        <p:blipFill>
          <a:blip r:embed="rId3" cstate="print"/>
          <a:stretch>
            <a:fillRect/>
          </a:stretch>
        </p:blipFill>
        <p:spPr>
          <a:xfrm>
            <a:off x="4932040" y="0"/>
            <a:ext cx="3882343" cy="7647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64704"/>
            <a:ext cx="8964488" cy="936104"/>
          </a:xfrm>
        </p:spPr>
        <p:txBody>
          <a:bodyPr>
            <a:noAutofit/>
          </a:bodyPr>
          <a:lstStyle/>
          <a:p>
            <a:pPr algn="ctr"/>
            <a:r>
              <a:rPr lang="el-GR" sz="3200" dirty="0" smtClean="0"/>
              <a:t> </a:t>
            </a:r>
            <a:r>
              <a:rPr lang="el-GR" sz="2800" dirty="0" err="1" smtClean="0">
                <a:solidFill>
                  <a:srgbClr val="FFFF00"/>
                </a:solidFill>
              </a:rPr>
              <a:t>Ατομικη</a:t>
            </a:r>
            <a:r>
              <a:rPr lang="el-GR" sz="2800" dirty="0" smtClean="0">
                <a:solidFill>
                  <a:srgbClr val="FFFF00"/>
                </a:solidFill>
              </a:rPr>
              <a:t> </a:t>
            </a:r>
            <a:r>
              <a:rPr lang="el-GR" sz="2800" dirty="0" err="1" smtClean="0">
                <a:solidFill>
                  <a:srgbClr val="FFFF00"/>
                </a:solidFill>
              </a:rPr>
              <a:t>Μαθησιακη</a:t>
            </a:r>
            <a:r>
              <a:rPr lang="el-GR" sz="2800" dirty="0" smtClean="0">
                <a:solidFill>
                  <a:srgbClr val="FFFF00"/>
                </a:solidFill>
              </a:rPr>
              <a:t> </a:t>
            </a:r>
            <a:r>
              <a:rPr lang="el-GR" sz="2800" dirty="0" err="1" smtClean="0">
                <a:solidFill>
                  <a:srgbClr val="FFFF00"/>
                </a:solidFill>
              </a:rPr>
              <a:t>Κινητικοτητα</a:t>
            </a:r>
            <a:r>
              <a:rPr lang="el-GR" sz="2800" dirty="0" smtClean="0">
                <a:solidFill>
                  <a:srgbClr val="FFFF00"/>
                </a:solidFill>
              </a:rPr>
              <a:t> </a:t>
            </a:r>
            <a:r>
              <a:rPr lang="el-GR" sz="2800" dirty="0" err="1" smtClean="0">
                <a:solidFill>
                  <a:srgbClr val="FFFF00"/>
                </a:solidFill>
              </a:rPr>
              <a:t>σχολικησ</a:t>
            </a:r>
            <a:r>
              <a:rPr lang="el-GR" sz="2800" dirty="0" smtClean="0">
                <a:solidFill>
                  <a:srgbClr val="FFFF00"/>
                </a:solidFill>
              </a:rPr>
              <a:t> </a:t>
            </a:r>
            <a:r>
              <a:rPr lang="el-GR" sz="2800" dirty="0" err="1" smtClean="0">
                <a:solidFill>
                  <a:srgbClr val="FFFF00"/>
                </a:solidFill>
              </a:rPr>
              <a:t>εκπαιδευσησ</a:t>
            </a:r>
            <a:r>
              <a:rPr lang="el-GR" sz="2800" dirty="0" smtClean="0">
                <a:solidFill>
                  <a:srgbClr val="FFFF00"/>
                </a:solidFill>
              </a:rPr>
              <a:t>  </a:t>
            </a:r>
            <a:r>
              <a:rPr lang="el-GR" dirty="0" smtClean="0">
                <a:solidFill>
                  <a:srgbClr val="FFFF00"/>
                </a:solidFill>
              </a:rPr>
              <a:t>- </a:t>
            </a:r>
            <a:r>
              <a:rPr lang="el-GR" sz="2800" dirty="0" smtClean="0">
                <a:solidFill>
                  <a:srgbClr val="FFFF00"/>
                </a:solidFill>
              </a:rPr>
              <a:t> </a:t>
            </a:r>
            <a:r>
              <a:rPr lang="el-GR" sz="2800" dirty="0" err="1" smtClean="0">
                <a:solidFill>
                  <a:srgbClr val="FFFF00"/>
                </a:solidFill>
              </a:rPr>
              <a:t>επισημανσεισ</a:t>
            </a:r>
            <a:endParaRPr lang="el-GR" sz="2800" dirty="0">
              <a:solidFill>
                <a:srgbClr val="FFFF00"/>
              </a:solidFill>
            </a:endParaRPr>
          </a:p>
        </p:txBody>
      </p:sp>
      <p:sp>
        <p:nvSpPr>
          <p:cNvPr id="3" name="2 - Θέση περιεχομένου"/>
          <p:cNvSpPr>
            <a:spLocks noGrp="1"/>
          </p:cNvSpPr>
          <p:nvPr>
            <p:ph idx="1"/>
          </p:nvPr>
        </p:nvSpPr>
        <p:spPr>
          <a:xfrm>
            <a:off x="107504" y="1700808"/>
            <a:ext cx="8856984" cy="5040560"/>
          </a:xfrm>
        </p:spPr>
        <p:txBody>
          <a:bodyPr>
            <a:normAutofit fontScale="92500" lnSpcReduction="20000"/>
          </a:bodyPr>
          <a:lstStyle/>
          <a:p>
            <a:pPr algn="just"/>
            <a:r>
              <a:rPr lang="el-GR" dirty="0" smtClean="0"/>
              <a:t>Κεντρικό στοιχείο σε αυτή τη Δράση είναι πως οι ενέργειες κινητικότητας θα πρέπει να υποβάλλονται και να διευθύνονται από οργανισμούς. Τα φυσικά πρόσωπα δε θα μπορούν πλέον να υποβάλλουν αίτηση.</a:t>
            </a:r>
          </a:p>
          <a:p>
            <a:pPr algn="just"/>
            <a:endParaRPr lang="el-GR" dirty="0" smtClean="0"/>
          </a:p>
          <a:p>
            <a:pPr algn="just"/>
            <a:r>
              <a:rPr lang="el-GR" dirty="0" smtClean="0"/>
              <a:t>Η διεύθυνση των σχολείων πρέπει να έχει ενεργό ρόλο στον προγραμματισμό, την υποστήριξη και την παρακολούθηση του σχεδίου κινητικότητας. </a:t>
            </a:r>
          </a:p>
          <a:p>
            <a:pPr algn="just"/>
            <a:endParaRPr lang="el-GR" dirty="0" smtClean="0"/>
          </a:p>
          <a:p>
            <a:pPr algn="just"/>
            <a:r>
              <a:rPr lang="en-US" dirty="0" smtClean="0"/>
              <a:t> </a:t>
            </a:r>
            <a:r>
              <a:rPr lang="el-GR" dirty="0" smtClean="0"/>
              <a:t>Ένα σχολείο ή μια κοινοπραξία έχει δικαίωμα υποβολής μίας μόνο αίτησης στη δράση ΚΑ1</a:t>
            </a:r>
            <a:r>
              <a:rPr lang="en-US" dirty="0" smtClean="0"/>
              <a:t>, </a:t>
            </a:r>
            <a:r>
              <a:rPr lang="el-GR" dirty="0" smtClean="0"/>
              <a:t>είτε ως μεμονωμένος αιτών είτε ως μέλος μιας κοινοπραξίας. Ωστόσο ο συντονιστής κοινοπραξίας μπορεί να συντονίζει (αιτείται) περισσότερες διαφορετικές κοινοπραξίες στον ίδιο κύκλο υποβολής αιτήσεων.</a:t>
            </a:r>
          </a:p>
          <a:p>
            <a:pPr algn="just"/>
            <a:endParaRPr lang="el-GR" dirty="0" smtClean="0"/>
          </a:p>
          <a:p>
            <a:pPr algn="just"/>
            <a:r>
              <a:rPr lang="el-GR" dirty="0" smtClean="0"/>
              <a:t>Ο οργανισμός υποδοχής δεν χρειάζεται να προσδιορίζεται κατά την υποβολή της αίτησης επιχορήγησης. </a:t>
            </a:r>
          </a:p>
          <a:p>
            <a:pPr algn="just"/>
            <a:endParaRPr lang="el-GR" dirty="0" smtClean="0"/>
          </a:p>
          <a:p>
            <a:pPr algn="just"/>
            <a:r>
              <a:rPr lang="el-GR" dirty="0" smtClean="0"/>
              <a:t>Στην </a:t>
            </a:r>
            <a:r>
              <a:rPr lang="el-GR" dirty="0"/>
              <a:t>περίπτωση που η αίτηση υποβάλλεται από κοινοπραξία, ο αιτών φορέας- συντονιστής </a:t>
            </a:r>
            <a:r>
              <a:rPr lang="el-GR" dirty="0" smtClean="0"/>
              <a:t> </a:t>
            </a:r>
            <a:r>
              <a:rPr lang="el-GR" dirty="0"/>
              <a:t>είναι υπεύθυνος να υποβάλλει την αίτηση εκ μέρους της κοινοπραξίας. </a:t>
            </a:r>
            <a:endParaRPr lang="en-US" dirty="0"/>
          </a:p>
          <a:p>
            <a:endParaRPr lang="el-GR" dirty="0"/>
          </a:p>
        </p:txBody>
      </p:sp>
      <p:sp>
        <p:nvSpPr>
          <p:cNvPr id="4" name="3 - Στρογγυλεμένο ορθογώνιο"/>
          <p:cNvSpPr/>
          <p:nvPr/>
        </p:nvSpPr>
        <p:spPr>
          <a:xfrm>
            <a:off x="0" y="0"/>
            <a:ext cx="5040560" cy="839474"/>
          </a:xfrm>
          <a:prstGeom prst="round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algn="ctr"/>
            <a:r>
              <a:rPr lang="el-GR" sz="2400" dirty="0" smtClean="0"/>
              <a:t>Τομέας Σχολικής Εκπαίδευσης- Δράση ΚΑ1</a:t>
            </a:r>
            <a:endParaRPr lang="el-GR" sz="2400" dirty="0"/>
          </a:p>
        </p:txBody>
      </p:sp>
      <p:pic>
        <p:nvPicPr>
          <p:cNvPr id="5" name="4 - Εικόνα" descr="logo6.png"/>
          <p:cNvPicPr>
            <a:picLocks noChangeAspect="1"/>
          </p:cNvPicPr>
          <p:nvPr/>
        </p:nvPicPr>
        <p:blipFill>
          <a:blip r:embed="rId2" cstate="print"/>
          <a:stretch>
            <a:fillRect/>
          </a:stretch>
        </p:blipFill>
        <p:spPr>
          <a:xfrm>
            <a:off x="5508104" y="0"/>
            <a:ext cx="3312368" cy="68662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Autofit/>
          </a:bodyPr>
          <a:lstStyle/>
          <a:p>
            <a:pPr algn="ctr"/>
            <a:r>
              <a:rPr lang="el-GR" sz="2400" b="1" dirty="0" smtClean="0"/>
              <a:t> </a:t>
            </a:r>
            <a:r>
              <a:rPr lang="el-GR" sz="2400" b="1" dirty="0" err="1" smtClean="0">
                <a:solidFill>
                  <a:srgbClr val="FFFF00"/>
                </a:solidFill>
              </a:rPr>
              <a:t>Ατομικη</a:t>
            </a:r>
            <a:r>
              <a:rPr lang="el-GR" sz="2400" b="1" dirty="0" smtClean="0">
                <a:solidFill>
                  <a:srgbClr val="FFFF00"/>
                </a:solidFill>
              </a:rPr>
              <a:t> </a:t>
            </a:r>
            <a:r>
              <a:rPr lang="el-GR" sz="2400" b="1" dirty="0" err="1" smtClean="0">
                <a:solidFill>
                  <a:srgbClr val="FFFF00"/>
                </a:solidFill>
              </a:rPr>
              <a:t>Μαθησιακη</a:t>
            </a:r>
            <a:r>
              <a:rPr lang="el-GR" sz="2400" b="1" dirty="0" smtClean="0">
                <a:solidFill>
                  <a:srgbClr val="FFFF00"/>
                </a:solidFill>
              </a:rPr>
              <a:t> </a:t>
            </a:r>
            <a:r>
              <a:rPr lang="el-GR" sz="2400" b="1" dirty="0" err="1" smtClean="0">
                <a:solidFill>
                  <a:srgbClr val="FFFF00"/>
                </a:solidFill>
              </a:rPr>
              <a:t>Κινητικοτητα</a:t>
            </a:r>
            <a:r>
              <a:rPr lang="el-GR" sz="2400" b="1" dirty="0" smtClean="0">
                <a:solidFill>
                  <a:srgbClr val="FFFF00"/>
                </a:solidFill>
              </a:rPr>
              <a:t> </a:t>
            </a:r>
            <a:r>
              <a:rPr lang="el-GR" sz="2400" b="1" dirty="0" err="1" smtClean="0">
                <a:solidFill>
                  <a:srgbClr val="FFFF00"/>
                </a:solidFill>
              </a:rPr>
              <a:t>σχολικησ</a:t>
            </a:r>
            <a:r>
              <a:rPr lang="el-GR" sz="2400" b="1" dirty="0" smtClean="0">
                <a:solidFill>
                  <a:srgbClr val="FFFF00"/>
                </a:solidFill>
              </a:rPr>
              <a:t> </a:t>
            </a:r>
            <a:r>
              <a:rPr lang="el-GR" sz="2400" b="1" dirty="0" err="1" smtClean="0">
                <a:solidFill>
                  <a:srgbClr val="FFFF00"/>
                </a:solidFill>
              </a:rPr>
              <a:t>εκπαιδευσησ</a:t>
            </a:r>
            <a:r>
              <a:rPr lang="el-GR" sz="2400" b="1" dirty="0" smtClean="0">
                <a:solidFill>
                  <a:srgbClr val="FFFF00"/>
                </a:solidFill>
              </a:rPr>
              <a:t>  -  </a:t>
            </a:r>
            <a:r>
              <a:rPr lang="el-GR" sz="2400" b="1" dirty="0" err="1" smtClean="0">
                <a:solidFill>
                  <a:srgbClr val="FFFF00"/>
                </a:solidFill>
              </a:rPr>
              <a:t>επισημανσεισ</a:t>
            </a:r>
            <a:endParaRPr lang="el-GR" sz="2400" b="1" dirty="0">
              <a:solidFill>
                <a:srgbClr val="FFFF00"/>
              </a:solidFill>
            </a:endParaRPr>
          </a:p>
        </p:txBody>
      </p:sp>
      <p:sp>
        <p:nvSpPr>
          <p:cNvPr id="3" name="2 - Θέση περιεχομένου"/>
          <p:cNvSpPr>
            <a:spLocks noGrp="1"/>
          </p:cNvSpPr>
          <p:nvPr>
            <p:ph idx="1"/>
          </p:nvPr>
        </p:nvSpPr>
        <p:spPr>
          <a:xfrm>
            <a:off x="179512" y="1772816"/>
            <a:ext cx="8568952" cy="4824536"/>
          </a:xfrm>
        </p:spPr>
        <p:txBody>
          <a:bodyPr>
            <a:normAutofit/>
          </a:bodyPr>
          <a:lstStyle/>
          <a:p>
            <a:pPr algn="just"/>
            <a:r>
              <a:rPr lang="el-GR" dirty="0" smtClean="0"/>
              <a:t>Οι Δ/</a:t>
            </a:r>
            <a:r>
              <a:rPr lang="el-GR" dirty="0" err="1" smtClean="0"/>
              <a:t>νσεις</a:t>
            </a:r>
            <a:r>
              <a:rPr lang="el-GR" dirty="0" smtClean="0"/>
              <a:t> Πρωτοβάθμιας &amp; Δευτεροβάθμιας Εκπαίδευσης και οι Περιφερειακές Δ/</a:t>
            </a:r>
            <a:r>
              <a:rPr lang="el-GR" dirty="0" err="1" smtClean="0"/>
              <a:t>νσεις</a:t>
            </a:r>
            <a:r>
              <a:rPr lang="el-GR" dirty="0" smtClean="0"/>
              <a:t> Εκπαίδευσης έχουν δικαίωμα υποβολής αίτησης ως συντονιστές κοινοπραξιών σχολείων (</a:t>
            </a:r>
            <a:r>
              <a:rPr lang="el-GR" dirty="0" err="1" smtClean="0"/>
              <a:t>Consortium</a:t>
            </a:r>
            <a:r>
              <a:rPr lang="el-GR" dirty="0" smtClean="0"/>
              <a:t> </a:t>
            </a:r>
            <a:r>
              <a:rPr lang="el-GR" dirty="0" err="1" smtClean="0"/>
              <a:t>leaders</a:t>
            </a:r>
            <a:r>
              <a:rPr lang="el-GR" dirty="0" smtClean="0"/>
              <a:t>) της περιφέρειας ευθύνης τους. Στην περίπτωση αυτή, όπου το σχέδιο που υποβάλλεται από εθνική κοινοπραξία κινητικότητας, όλα τα μέλη της κοινοπραξίας πρέπει να προέρχονται από την ίδια χώρα του προγράμματος και να προσδιορίζονται κατά την υποβολή της αίτησης επιχορήγησης. </a:t>
            </a:r>
          </a:p>
          <a:p>
            <a:pPr algn="just"/>
            <a:endParaRPr lang="el-GR" dirty="0" smtClean="0"/>
          </a:p>
          <a:p>
            <a:pPr algn="just"/>
            <a:r>
              <a:rPr lang="el-GR" dirty="0" smtClean="0"/>
              <a:t>Μια κοινοπραξία πρέπει να περιλαμβάνει τουλάχιστον 3 οργανισμούς (το συντονιστή και τουλάχιστον δύο σχολεία). Τα σχολεία που συμμετέχουν στην κοινοπραξία πρέπει να συνδέονται οργανωτικά με τον οργανισμό που ενεργεί ως συντονιστής). </a:t>
            </a:r>
          </a:p>
          <a:p>
            <a:pPr algn="just"/>
            <a:endParaRPr lang="el-GR" dirty="0" smtClean="0"/>
          </a:p>
          <a:p>
            <a:pPr algn="just"/>
            <a:r>
              <a:rPr lang="el-GR" dirty="0" smtClean="0"/>
              <a:t>Τα μέλη της κοινοπραξίας (σχολεία) κατά το στάδιο της υποβολής της αίτησης απαιτείται να παρέχουν εξουσιοδότηση (</a:t>
            </a:r>
            <a:r>
              <a:rPr lang="el-GR" dirty="0" err="1" smtClean="0"/>
              <a:t>mandate</a:t>
            </a:r>
            <a:r>
              <a:rPr lang="el-GR" dirty="0" smtClean="0"/>
              <a:t>) προς στον συντονιστή της κοινοπραξίας.</a:t>
            </a:r>
            <a:endParaRPr lang="el-GR" dirty="0"/>
          </a:p>
        </p:txBody>
      </p:sp>
      <p:sp>
        <p:nvSpPr>
          <p:cNvPr id="6" name="5 - Στρογγυλεμένο ορθογώνιο"/>
          <p:cNvSpPr/>
          <p:nvPr/>
        </p:nvSpPr>
        <p:spPr>
          <a:xfrm>
            <a:off x="0" y="0"/>
            <a:ext cx="5040560" cy="839474"/>
          </a:xfrm>
          <a:prstGeom prst="round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algn="ctr"/>
            <a:r>
              <a:rPr lang="el-GR" sz="2400" dirty="0" smtClean="0"/>
              <a:t>Τομέας Σχολικής Εκπαίδευσης- Δράση ΚΑ1</a:t>
            </a:r>
            <a:endParaRPr lang="el-GR" sz="2400" dirty="0"/>
          </a:p>
        </p:txBody>
      </p:sp>
      <p:pic>
        <p:nvPicPr>
          <p:cNvPr id="7" name="6 - Εικόνα" descr="logo6.png"/>
          <p:cNvPicPr>
            <a:picLocks noChangeAspect="1"/>
          </p:cNvPicPr>
          <p:nvPr/>
        </p:nvPicPr>
        <p:blipFill>
          <a:blip r:embed="rId2" cstate="print"/>
          <a:stretch>
            <a:fillRect/>
          </a:stretch>
        </p:blipFill>
        <p:spPr>
          <a:xfrm>
            <a:off x="5508104" y="116632"/>
            <a:ext cx="3312368" cy="6866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Autofit/>
          </a:bodyPr>
          <a:lstStyle/>
          <a:p>
            <a:pPr algn="ctr"/>
            <a:r>
              <a:rPr lang="el-GR" sz="3200" dirty="0" smtClean="0"/>
              <a:t> </a:t>
            </a:r>
            <a:r>
              <a:rPr lang="el-GR" sz="2400" b="1" dirty="0" err="1" smtClean="0">
                <a:solidFill>
                  <a:srgbClr val="FFFF00"/>
                </a:solidFill>
              </a:rPr>
              <a:t>Ατομικη</a:t>
            </a:r>
            <a:r>
              <a:rPr lang="el-GR" sz="2400" b="1" dirty="0" smtClean="0">
                <a:solidFill>
                  <a:srgbClr val="FFFF00"/>
                </a:solidFill>
              </a:rPr>
              <a:t> </a:t>
            </a:r>
            <a:r>
              <a:rPr lang="el-GR" sz="2400" b="1" dirty="0" err="1" smtClean="0">
                <a:solidFill>
                  <a:srgbClr val="FFFF00"/>
                </a:solidFill>
              </a:rPr>
              <a:t>Μαθησιακη</a:t>
            </a:r>
            <a:r>
              <a:rPr lang="el-GR" sz="2400" b="1" dirty="0" smtClean="0">
                <a:solidFill>
                  <a:srgbClr val="FFFF00"/>
                </a:solidFill>
              </a:rPr>
              <a:t> </a:t>
            </a:r>
            <a:r>
              <a:rPr lang="el-GR" sz="2400" b="1" dirty="0" err="1" smtClean="0">
                <a:solidFill>
                  <a:srgbClr val="FFFF00"/>
                </a:solidFill>
              </a:rPr>
              <a:t>Κινητικοτητα</a:t>
            </a:r>
            <a:r>
              <a:rPr lang="el-GR" sz="2400" b="1" dirty="0" smtClean="0">
                <a:solidFill>
                  <a:srgbClr val="FFFF00"/>
                </a:solidFill>
              </a:rPr>
              <a:t> </a:t>
            </a:r>
            <a:r>
              <a:rPr lang="el-GR" sz="2400" b="1" dirty="0" err="1" smtClean="0">
                <a:solidFill>
                  <a:srgbClr val="FFFF00"/>
                </a:solidFill>
              </a:rPr>
              <a:t>σχολικησ</a:t>
            </a:r>
            <a:r>
              <a:rPr lang="el-GR" sz="2400" b="1" dirty="0" smtClean="0">
                <a:solidFill>
                  <a:srgbClr val="FFFF00"/>
                </a:solidFill>
              </a:rPr>
              <a:t> </a:t>
            </a:r>
            <a:r>
              <a:rPr lang="el-GR" sz="2400" b="1" dirty="0" err="1" smtClean="0">
                <a:solidFill>
                  <a:srgbClr val="FFFF00"/>
                </a:solidFill>
              </a:rPr>
              <a:t>εκπαιδευσησ</a:t>
            </a:r>
            <a:r>
              <a:rPr lang="el-GR" sz="2400" b="1" dirty="0" smtClean="0">
                <a:solidFill>
                  <a:srgbClr val="FFFF00"/>
                </a:solidFill>
              </a:rPr>
              <a:t>  -  </a:t>
            </a:r>
            <a:r>
              <a:rPr lang="el-GR" sz="2400" b="1" dirty="0" err="1" smtClean="0">
                <a:solidFill>
                  <a:srgbClr val="FFFF00"/>
                </a:solidFill>
              </a:rPr>
              <a:t>επισημανσεισ</a:t>
            </a:r>
            <a:endParaRPr lang="el-GR" sz="2400" b="1" dirty="0">
              <a:solidFill>
                <a:srgbClr val="FFFF00"/>
              </a:solidFill>
            </a:endParaRPr>
          </a:p>
        </p:txBody>
      </p:sp>
      <p:sp>
        <p:nvSpPr>
          <p:cNvPr id="2" name="1 - Θέση περιεχομένου"/>
          <p:cNvSpPr>
            <a:spLocks noGrp="1"/>
          </p:cNvSpPr>
          <p:nvPr>
            <p:ph idx="1"/>
          </p:nvPr>
        </p:nvSpPr>
        <p:spPr>
          <a:xfrm>
            <a:off x="467544" y="1916832"/>
            <a:ext cx="8219256" cy="4500826"/>
          </a:xfrm>
        </p:spPr>
        <p:txBody>
          <a:bodyPr>
            <a:normAutofit/>
          </a:bodyPr>
          <a:lstStyle/>
          <a:p>
            <a:r>
              <a:rPr lang="el-GR" dirty="0" smtClean="0"/>
              <a:t>Ο κατάλογος των επιλέξιμων σχολείων για τη Βασική Δράση 1- βρίσκεται στο σύνδεσμο </a:t>
            </a:r>
            <a:r>
              <a:rPr lang="el-GR" dirty="0" smtClean="0">
                <a:solidFill>
                  <a:srgbClr val="FFFF00"/>
                </a:solidFill>
              </a:rPr>
              <a:t>https://www.iky.gr/epilexima-sxo</a:t>
            </a:r>
            <a:r>
              <a:rPr lang="en-US" dirty="0" smtClean="0">
                <a:solidFill>
                  <a:srgbClr val="FFFF00"/>
                </a:solidFill>
              </a:rPr>
              <a:t>l</a:t>
            </a:r>
            <a:r>
              <a:rPr lang="el-GR" dirty="0" smtClean="0">
                <a:solidFill>
                  <a:srgbClr val="FFFF00"/>
                </a:solidFill>
              </a:rPr>
              <a:t>eia-sxolikika1</a:t>
            </a:r>
            <a:r>
              <a:rPr lang="el-GR" dirty="0" smtClean="0"/>
              <a:t>. Στον ίδιο σύνδεσμο βρίσκονται επίσης οι ελληνικές εκπαιδευτικές αρχές που είναι επιλέξιμες ως επικεφαλείς κοινοπραξιών (</a:t>
            </a:r>
            <a:r>
              <a:rPr lang="el-GR" dirty="0" err="1" smtClean="0"/>
              <a:t>consortium</a:t>
            </a:r>
            <a:r>
              <a:rPr lang="el-GR" dirty="0" smtClean="0"/>
              <a:t> </a:t>
            </a:r>
            <a:r>
              <a:rPr lang="el-GR" dirty="0" err="1" smtClean="0"/>
              <a:t>leaders</a:t>
            </a:r>
            <a:r>
              <a:rPr lang="el-GR" dirty="0" smtClean="0"/>
              <a:t>) </a:t>
            </a:r>
            <a:endParaRPr lang="en-US" dirty="0" smtClean="0"/>
          </a:p>
          <a:p>
            <a:r>
              <a:rPr lang="el-GR" dirty="0" smtClean="0"/>
              <a:t>Στη δράση ΚΑ1 τα σχέδια μπορούν να έχουν </a:t>
            </a:r>
            <a:r>
              <a:rPr lang="el-GR" dirty="0" smtClean="0">
                <a:solidFill>
                  <a:srgbClr val="FFFF00"/>
                </a:solidFill>
              </a:rPr>
              <a:t>διάρκεια </a:t>
            </a:r>
            <a:r>
              <a:rPr lang="el-GR" dirty="0" smtClean="0"/>
              <a:t>που κυμαίνεται από </a:t>
            </a:r>
            <a:r>
              <a:rPr lang="el-GR" dirty="0" smtClean="0">
                <a:solidFill>
                  <a:srgbClr val="FFFF00"/>
                </a:solidFill>
              </a:rPr>
              <a:t>12 μήνες </a:t>
            </a:r>
            <a:r>
              <a:rPr lang="el-GR" dirty="0" smtClean="0"/>
              <a:t>(κατ’ ελάχιστο) έως </a:t>
            </a:r>
            <a:r>
              <a:rPr lang="el-GR" dirty="0" smtClean="0">
                <a:solidFill>
                  <a:srgbClr val="FFFF00"/>
                </a:solidFill>
              </a:rPr>
              <a:t>24 μήνες</a:t>
            </a:r>
            <a:r>
              <a:rPr lang="el-GR" dirty="0" smtClean="0"/>
              <a:t>. Η ημερομηνία έναρξης των σχεδίων κυμαίνεται από 1/6/2016 έως 31/12/2016.</a:t>
            </a:r>
          </a:p>
          <a:p>
            <a:r>
              <a:rPr lang="el-GR" dirty="0"/>
              <a:t>Οι </a:t>
            </a:r>
            <a:r>
              <a:rPr lang="el-GR" dirty="0">
                <a:solidFill>
                  <a:srgbClr val="FFFF00"/>
                </a:solidFill>
              </a:rPr>
              <a:t>κανόνες χρηματοδότησης </a:t>
            </a:r>
            <a:r>
              <a:rPr lang="el-GR" dirty="0"/>
              <a:t>για τη Δράση ΚΑ1 Μαθησιακή Κινητικότητα Προσωπικού Σχολικής Εκπαίδευσης περιγράφονται στον Οδηγό του Προγράμματος (</a:t>
            </a:r>
            <a:r>
              <a:rPr lang="el-GR" dirty="0" err="1"/>
              <a:t>Erasmus</a:t>
            </a:r>
            <a:r>
              <a:rPr lang="el-GR" dirty="0"/>
              <a:t>+ </a:t>
            </a:r>
            <a:r>
              <a:rPr lang="el-GR" dirty="0" err="1"/>
              <a:t>Guide</a:t>
            </a:r>
            <a:r>
              <a:rPr lang="el-GR" dirty="0"/>
              <a:t>) στη διεύθυνση </a:t>
            </a:r>
            <a:r>
              <a:rPr lang="el-GR" u="sng" dirty="0">
                <a:solidFill>
                  <a:srgbClr val="FFFF00"/>
                </a:solidFill>
                <a:hlinkClick r:id="rId2"/>
              </a:rPr>
              <a:t>https://www.iky.gr/eggrafa-eplus/odigos-eplus</a:t>
            </a:r>
            <a:r>
              <a:rPr lang="el-GR" dirty="0">
                <a:solidFill>
                  <a:srgbClr val="FFFF00"/>
                </a:solidFill>
              </a:rPr>
              <a:t>.</a:t>
            </a:r>
          </a:p>
          <a:p>
            <a:endParaRPr lang="el-GR" dirty="0"/>
          </a:p>
        </p:txBody>
      </p:sp>
      <p:sp>
        <p:nvSpPr>
          <p:cNvPr id="6" name="5 - Στρογγυλεμένο ορθογώνιο"/>
          <p:cNvSpPr/>
          <p:nvPr/>
        </p:nvSpPr>
        <p:spPr>
          <a:xfrm>
            <a:off x="0" y="0"/>
            <a:ext cx="5040560" cy="839474"/>
          </a:xfrm>
          <a:prstGeom prst="round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algn="ctr"/>
            <a:r>
              <a:rPr lang="el-GR" sz="2400" dirty="0" smtClean="0"/>
              <a:t>Τομέας Σχολικής Εκπαίδευσης- Δράση ΚΑ1</a:t>
            </a:r>
            <a:endParaRPr lang="el-GR" sz="2400" dirty="0"/>
          </a:p>
        </p:txBody>
      </p:sp>
      <p:pic>
        <p:nvPicPr>
          <p:cNvPr id="7" name="6 - Εικόνα" descr="logo6.png"/>
          <p:cNvPicPr>
            <a:picLocks noChangeAspect="1"/>
          </p:cNvPicPr>
          <p:nvPr/>
        </p:nvPicPr>
        <p:blipFill>
          <a:blip r:embed="rId3" cstate="print"/>
          <a:stretch>
            <a:fillRect/>
          </a:stretch>
        </p:blipFill>
        <p:spPr>
          <a:xfrm>
            <a:off x="5004048" y="69226"/>
            <a:ext cx="4049832" cy="839493"/>
          </a:xfrm>
          <a:prstGeom prst="rect">
            <a:avLst/>
          </a:prstGeom>
        </p:spPr>
      </p:pic>
      <p:graphicFrame>
        <p:nvGraphicFramePr>
          <p:cNvPr id="8" name="7 - Πίνακας"/>
          <p:cNvGraphicFramePr>
            <a:graphicFrameLocks noGrp="1"/>
          </p:cNvGraphicFramePr>
          <p:nvPr>
            <p:extLst>
              <p:ext uri="{D42A27DB-BD31-4B8C-83A1-F6EECF244321}">
                <p14:modId xmlns:p14="http://schemas.microsoft.com/office/powerpoint/2010/main" xmlns="" val="1393915378"/>
              </p:ext>
            </p:extLst>
          </p:nvPr>
        </p:nvGraphicFramePr>
        <p:xfrm>
          <a:off x="755576" y="5805264"/>
          <a:ext cx="7848872" cy="630936"/>
        </p:xfrm>
        <a:graphic>
          <a:graphicData uri="http://schemas.openxmlformats.org/drawingml/2006/table">
            <a:tbl>
              <a:tblPr>
                <a:tableStyleId>{284E427A-3D55-4303-BF80-6455036E1DE7}</a:tableStyleId>
              </a:tblPr>
              <a:tblGrid>
                <a:gridCol w="1379695"/>
                <a:gridCol w="4506999"/>
                <a:gridCol w="1962178"/>
              </a:tblGrid>
              <a:tr h="57606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l-GR" altLang="zh-CN" sz="1800" b="1" u="none" strike="noStrike" cap="none" normalizeH="0" baseline="0" dirty="0" smtClean="0">
                          <a:ln>
                            <a:noFill/>
                          </a:ln>
                          <a:effectLst/>
                        </a:rPr>
                        <a:t>Βασική δράση 1</a:t>
                      </a:r>
                      <a:endParaRPr lang="el-GR" sz="1100" b="1" dirty="0">
                        <a:latin typeface="Calibri"/>
                        <a:ea typeface="Calibri"/>
                        <a:cs typeface="Times New Roman"/>
                      </a:endParaRPr>
                    </a:p>
                  </a:txBody>
                  <a:tcPr marL="0" marR="0" marT="0" marB="0"/>
                </a:tc>
                <a:tc>
                  <a:txBody>
                    <a:bodyPr/>
                    <a:lstStyle/>
                    <a:p>
                      <a:pPr algn="ctr">
                        <a:lnSpc>
                          <a:spcPct val="115000"/>
                        </a:lnSpc>
                        <a:spcAft>
                          <a:spcPts val="0"/>
                        </a:spcAft>
                      </a:pPr>
                      <a:r>
                        <a:rPr lang="el-GR" sz="1600" dirty="0" smtClean="0"/>
                        <a:t>Προθεσμία</a:t>
                      </a:r>
                      <a:r>
                        <a:rPr lang="el-GR" sz="1600" baseline="0" dirty="0" smtClean="0"/>
                        <a:t>  Υποβολής Αιτήσεων</a:t>
                      </a:r>
                      <a:endParaRPr lang="el-GR" sz="1600" dirty="0">
                        <a:latin typeface="Calibri"/>
                        <a:ea typeface="Calibri"/>
                        <a:cs typeface="Times New Roman"/>
                      </a:endParaRPr>
                    </a:p>
                  </a:txBody>
                  <a:tcPr marL="0" marR="0" marT="0" marB="0"/>
                </a:tc>
                <a:tc>
                  <a:txBody>
                    <a:bodyPr/>
                    <a:lstStyle/>
                    <a:p>
                      <a:pPr algn="ctr">
                        <a:lnSpc>
                          <a:spcPct val="115000"/>
                        </a:lnSpc>
                        <a:spcAft>
                          <a:spcPts val="0"/>
                        </a:spcAft>
                      </a:pPr>
                      <a:r>
                        <a:rPr lang="el-GR" sz="1600" b="1" dirty="0"/>
                        <a:t>2 Φεβρουαρίου 2016</a:t>
                      </a:r>
                      <a:endParaRPr lang="el-GR" sz="1600" b="1" dirty="0">
                        <a:latin typeface="Calibri"/>
                        <a:ea typeface="Calibri"/>
                        <a:cs typeface="Times New Roman"/>
                      </a:endParaRPr>
                    </a:p>
                  </a:txBody>
                  <a:tcPr marL="0" marR="0" marT="0" marB="0"/>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Ουράνιο">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Ουράνιο">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Ουράνιο</Template>
  <TotalTime>1025</TotalTime>
  <Words>2522</Words>
  <Application>Microsoft Office PowerPoint</Application>
  <PresentationFormat>Προβολή στην οθόνη (4:3)</PresentationFormat>
  <Paragraphs>300</Paragraphs>
  <Slides>25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Ουράνιο</vt:lpstr>
      <vt:lpstr>Διαφάνεια 1</vt:lpstr>
      <vt:lpstr>Διαφάνεια 2</vt:lpstr>
      <vt:lpstr> η δομη του προγραμματοσ erasmus  </vt:lpstr>
      <vt:lpstr> εθνικη μοναδα συντονισμου -ικυ</vt:lpstr>
      <vt:lpstr>Διαφάνεια 5</vt:lpstr>
      <vt:lpstr>Διαφάνεια 6</vt:lpstr>
      <vt:lpstr> Ατομικη Μαθησιακη Κινητικοτητα σχολικησ εκπαιδευσησ  -  επισημανσεισ</vt:lpstr>
      <vt:lpstr> Ατομικη Μαθησιακη Κινητικοτητα σχολικησ εκπαιδευσησ  -  επισημανσεισ</vt:lpstr>
      <vt:lpstr> Ατομικη Μαθησιακη Κινητικοτητα σχολικησ εκπαιδευσησ  -  επισημανσεισ</vt:lpstr>
      <vt:lpstr>Διαφάνεια 10</vt:lpstr>
      <vt:lpstr>  </vt:lpstr>
      <vt:lpstr>Προτεραιοτητεσ στρατηγικων συμπραξεων</vt:lpstr>
      <vt:lpstr>  επιλεξιμοι φορεισ  </vt:lpstr>
      <vt:lpstr> αιτησεισ για τη συνθεση στρατηγικων συμπραξεων  </vt:lpstr>
      <vt:lpstr> Ε Π Ι Σ Η Μ Α Ν Σ Ε Ι Σ</vt:lpstr>
      <vt:lpstr>ΧΡΗΣΙΜΑ ΕΓΓΡΑΦΑ ΓΙΑ ΤΟΥΣ ΑΙΤΟΥΝΤΕΣ ΦΟΡΕΙΣ  </vt:lpstr>
      <vt:lpstr>ΟΔΗΓΙΕΣ ΥΠΟΒΟΛΗΣ ΑΙΤΗΣΕΩΝ </vt:lpstr>
      <vt:lpstr>ΟΔΗΓΙΕΣ ΥΠΟΒΟΛΗΣ ΑΙΤΗΣΕΩΝ </vt:lpstr>
      <vt:lpstr>ΟΔΗΓΙΕΣ ΥΠΟΒΟΛΗΣ ΑΙΤΗΣΕΩΝ </vt:lpstr>
      <vt:lpstr>ΔΙΑΔΙΚΑΣΙΑ ΕΛΕΓΧΟΥ ΚΑΙ ΑΞΙΟΛΟΓΗΣΗΣ ΤΩΝ ΑΙΤΗΣΕΩΝ</vt:lpstr>
      <vt:lpstr>ΔΙΑΔΙΚΑΣΙΑ ΕΛΕΓΧΟΥ ΚΑΙ ΑΞΙΟΛΟΓΗΣΗΣ ΤΩΝ ΑΙΤΗΣΕΩΝ</vt:lpstr>
      <vt:lpstr>Στατιστικα στοιχεια ευρωπαϊκων προγραμματων στην περιφερεια θεσσαλιασ (2010-15)</vt:lpstr>
      <vt:lpstr>Στατιστικα στοιχεια ευρωπαϊκων προγραμματων στην περιφερεια θεσσαλιασ (2010-15)</vt:lpstr>
      <vt:lpstr>ΣΧΟΛΙΚΟ ΕΤΟΣ 2014-2015 (ΑΝΑ ΤΗΝ ΕΛΛΑΔΑ)</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 User</dc:creator>
  <cp:lastModifiedBy>Pc User</cp:lastModifiedBy>
  <cp:revision>105</cp:revision>
  <dcterms:created xsi:type="dcterms:W3CDTF">2016-02-18T08:32:40Z</dcterms:created>
  <dcterms:modified xsi:type="dcterms:W3CDTF">2016-03-03T10:18:57Z</dcterms:modified>
</cp:coreProperties>
</file>