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62" r:id="rId5"/>
    <p:sldId id="260" r:id="rId6"/>
    <p:sldId id="263" r:id="rId7"/>
    <p:sldId id="264" r:id="rId8"/>
    <p:sldId id="265" r:id="rId9"/>
    <p:sldId id="267" r:id="rId10"/>
    <p:sldId id="266" r:id="rId11"/>
    <p:sldId id="26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2/17/2021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02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2/17/2021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37270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2/17/2021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6300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05367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2/17/2021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9338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3889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11575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2/17/2021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71825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2/17/2021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4507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2/17/2021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1514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2/17/2021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1202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2/17/2021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16649029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4EE5E56-653F-45A1-AC3D-327B6A80C32F}"/>
              </a:ext>
            </a:extLst>
          </p:cNvPr>
          <p:cNvSpPr>
            <a:spLocks noGrp="1"/>
          </p:cNvSpPr>
          <p:nvPr>
            <p:ph type="ctrTitle"/>
          </p:nvPr>
        </p:nvSpPr>
        <p:spPr>
          <a:xfrm>
            <a:off x="2103120" y="6349194"/>
            <a:ext cx="7985759" cy="868823"/>
          </a:xfrm>
        </p:spPr>
        <p:txBody>
          <a:bodyPr anchor="ctr">
            <a:normAutofit fontScale="90000"/>
          </a:bodyPr>
          <a:lstStyle/>
          <a:p>
            <a:pPr algn="ctr" fontAlgn="auto"/>
            <a:r>
              <a:rPr lang="de-DE" sz="900" i="1" kern="150" dirty="0">
                <a:solidFill>
                  <a:srgbClr val="333333"/>
                </a:solidFill>
                <a:effectLst/>
                <a:latin typeface="Arial" panose="020B0604020202020204" pitchFamily="34" charset="0"/>
                <a:ea typeface="Andale Sans UI"/>
                <a:cs typeface="Arial" panose="020B0604020202020204" pitchFamily="34" charset="0"/>
              </a:rPr>
              <a:t> </a:t>
            </a:r>
            <a:br>
              <a:rPr lang="it-IT" sz="900" kern="150" dirty="0">
                <a:effectLst/>
                <a:latin typeface="Arial" panose="020B0604020202020204" pitchFamily="34" charset="0"/>
                <a:ea typeface="Andale Sans UI"/>
                <a:cs typeface="Arial" panose="020B0604020202020204" pitchFamily="34" charset="0"/>
              </a:rPr>
            </a:br>
            <a:r>
              <a:rPr lang="de-DE" sz="900" i="1" kern="150" dirty="0">
                <a:solidFill>
                  <a:srgbClr val="333333"/>
                </a:solidFill>
                <a:effectLst/>
                <a:latin typeface="Arial" panose="020B0604020202020204" pitchFamily="34" charset="0"/>
                <a:ea typeface="Andale Sans UI"/>
                <a:cs typeface="Arial" panose="020B0604020202020204" pitchFamily="34" charset="0"/>
              </a:rPr>
              <a:t>The European </a:t>
            </a:r>
            <a:r>
              <a:rPr lang="de-DE" sz="900" i="1" kern="150" dirty="0" err="1">
                <a:solidFill>
                  <a:srgbClr val="333333"/>
                </a:solidFill>
                <a:effectLst/>
                <a:latin typeface="Arial" panose="020B0604020202020204" pitchFamily="34" charset="0"/>
                <a:ea typeface="Andale Sans UI"/>
                <a:cs typeface="Arial" panose="020B0604020202020204" pitchFamily="34" charset="0"/>
              </a:rPr>
              <a:t>Commission</a:t>
            </a:r>
            <a:r>
              <a:rPr lang="de-DE" sz="900" i="1" kern="150" dirty="0">
                <a:solidFill>
                  <a:srgbClr val="333333"/>
                </a:solidFill>
                <a:effectLst/>
                <a:latin typeface="Arial" panose="020B0604020202020204" pitchFamily="34" charset="0"/>
                <a:ea typeface="Andale Sans UI"/>
                <a:cs typeface="Arial" panose="020B0604020202020204" pitchFamily="34" charset="0"/>
              </a:rPr>
              <a:t> support </a:t>
            </a:r>
            <a:r>
              <a:rPr lang="de-DE" sz="900" i="1" kern="150" dirty="0" err="1">
                <a:solidFill>
                  <a:srgbClr val="333333"/>
                </a:solidFill>
                <a:effectLst/>
                <a:latin typeface="Arial" panose="020B0604020202020204" pitchFamily="34" charset="0"/>
                <a:ea typeface="Andale Sans UI"/>
                <a:cs typeface="Arial" panose="020B0604020202020204" pitchFamily="34" charset="0"/>
              </a:rPr>
              <a:t>for</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production</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of</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this</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publication</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does</a:t>
            </a:r>
            <a:r>
              <a:rPr lang="de-DE" sz="900" i="1" kern="150" dirty="0">
                <a:solidFill>
                  <a:srgbClr val="333333"/>
                </a:solidFill>
                <a:effectLst/>
                <a:latin typeface="Arial" panose="020B0604020202020204" pitchFamily="34" charset="0"/>
                <a:ea typeface="Andale Sans UI"/>
                <a:cs typeface="Arial" panose="020B0604020202020204" pitchFamily="34" charset="0"/>
              </a:rPr>
              <a:t> not </a:t>
            </a:r>
            <a:r>
              <a:rPr lang="de-DE" sz="900" i="1" kern="150" dirty="0" err="1">
                <a:solidFill>
                  <a:srgbClr val="333333"/>
                </a:solidFill>
                <a:effectLst/>
                <a:latin typeface="Arial" panose="020B0604020202020204" pitchFamily="34" charset="0"/>
                <a:ea typeface="Andale Sans UI"/>
                <a:cs typeface="Arial" panose="020B0604020202020204" pitchFamily="34" charset="0"/>
              </a:rPr>
              <a:t>constitute</a:t>
            </a:r>
            <a:r>
              <a:rPr lang="de-DE" sz="900" i="1" kern="150" dirty="0">
                <a:solidFill>
                  <a:srgbClr val="333333"/>
                </a:solidFill>
                <a:effectLst/>
                <a:latin typeface="Arial" panose="020B0604020202020204" pitchFamily="34" charset="0"/>
                <a:ea typeface="Andale Sans UI"/>
                <a:cs typeface="Arial" panose="020B0604020202020204" pitchFamily="34" charset="0"/>
              </a:rPr>
              <a:t> an </a:t>
            </a:r>
            <a:r>
              <a:rPr lang="de-DE" sz="900" i="1" kern="150" dirty="0" err="1">
                <a:solidFill>
                  <a:srgbClr val="333333"/>
                </a:solidFill>
                <a:effectLst/>
                <a:latin typeface="Arial" panose="020B0604020202020204" pitchFamily="34" charset="0"/>
                <a:ea typeface="Andale Sans UI"/>
                <a:cs typeface="Arial" panose="020B0604020202020204" pitchFamily="34" charset="0"/>
              </a:rPr>
              <a:t>endorsement</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of</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contents</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which</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reflects</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views</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only</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of</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authors</a:t>
            </a:r>
            <a:r>
              <a:rPr lang="de-DE" sz="900" i="1" kern="150" dirty="0">
                <a:solidFill>
                  <a:srgbClr val="333333"/>
                </a:solidFill>
                <a:effectLst/>
                <a:latin typeface="Arial" panose="020B0604020202020204" pitchFamily="34" charset="0"/>
                <a:ea typeface="Andale Sans UI"/>
                <a:cs typeface="Arial" panose="020B0604020202020204" pitchFamily="34" charset="0"/>
              </a:rPr>
              <a:t>, and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Commission</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cannot</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be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held</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responsible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for</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any</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use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which</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may</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be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made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of</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information</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contained</a:t>
            </a:r>
            <a:r>
              <a:rPr lang="de-DE" sz="900" i="1" kern="150" dirty="0">
                <a:solidFill>
                  <a:srgbClr val="333333"/>
                </a:solidFill>
                <a:effectLst/>
                <a:latin typeface="Arial" panose="020B0604020202020204" pitchFamily="34" charset="0"/>
                <a:ea typeface="Andale Sans UI"/>
                <a:cs typeface="Arial" panose="020B0604020202020204" pitchFamily="34" charset="0"/>
              </a:rPr>
              <a:t> </a:t>
            </a:r>
            <a:r>
              <a:rPr lang="de-DE" sz="900" i="1" kern="150" dirty="0" err="1">
                <a:solidFill>
                  <a:srgbClr val="333333"/>
                </a:solidFill>
                <a:effectLst/>
                <a:latin typeface="Arial" panose="020B0604020202020204" pitchFamily="34" charset="0"/>
                <a:ea typeface="Andale Sans UI"/>
                <a:cs typeface="Arial" panose="020B0604020202020204" pitchFamily="34" charset="0"/>
              </a:rPr>
              <a:t>therein</a:t>
            </a:r>
            <a:r>
              <a:rPr lang="de-DE" sz="900" i="1" kern="150" dirty="0">
                <a:solidFill>
                  <a:srgbClr val="333333"/>
                </a:solidFill>
                <a:effectLst/>
                <a:latin typeface="Arial" panose="020B0604020202020204" pitchFamily="34" charset="0"/>
                <a:ea typeface="Andale Sans UI"/>
                <a:cs typeface="Arial" panose="020B0604020202020204" pitchFamily="34" charset="0"/>
              </a:rPr>
              <a:t>.</a:t>
            </a:r>
            <a:br>
              <a:rPr lang="it-IT" sz="1800" kern="150" dirty="0">
                <a:effectLst/>
                <a:latin typeface="Times New Roman" panose="02020603050405020304" pitchFamily="18" charset="0"/>
                <a:ea typeface="Andale Sans UI"/>
                <a:cs typeface="Tahoma" panose="020B0604030504040204" pitchFamily="34" charset="0"/>
              </a:rPr>
            </a:br>
            <a:endParaRPr lang="it-IT" sz="4000" dirty="0"/>
          </a:p>
        </p:txBody>
      </p:sp>
      <p:sp>
        <p:nvSpPr>
          <p:cNvPr id="75" name="Rectangle: Rounded Corners 7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ottotitolo 2">
            <a:extLst>
              <a:ext uri="{FF2B5EF4-FFF2-40B4-BE49-F238E27FC236}">
                <a16:creationId xmlns:a16="http://schemas.microsoft.com/office/drawing/2014/main" id="{7E3FEB9C-CEA6-4D47-83C7-7F5396BF8140}"/>
              </a:ext>
            </a:extLst>
          </p:cNvPr>
          <p:cNvSpPr>
            <a:spLocks noGrp="1"/>
          </p:cNvSpPr>
          <p:nvPr>
            <p:ph type="subTitle" idx="1"/>
          </p:nvPr>
        </p:nvSpPr>
        <p:spPr>
          <a:xfrm>
            <a:off x="2483110" y="5671879"/>
            <a:ext cx="6960524" cy="598516"/>
          </a:xfrm>
        </p:spPr>
        <p:txBody>
          <a:bodyPr anchor="ctr">
            <a:normAutofit/>
          </a:bodyPr>
          <a:lstStyle/>
          <a:p>
            <a:pPr algn="ctr"/>
            <a:r>
              <a:rPr lang="it-IT" sz="2000" b="1" dirty="0">
                <a:solidFill>
                  <a:schemeClr val="bg1"/>
                </a:solidFill>
              </a:rPr>
              <a:t>ONLINE TRAINING </a:t>
            </a:r>
          </a:p>
        </p:txBody>
      </p:sp>
      <p:pic>
        <p:nvPicPr>
          <p:cNvPr id="1026" name="Picture 2">
            <a:extLst>
              <a:ext uri="{FF2B5EF4-FFF2-40B4-BE49-F238E27FC236}">
                <a16:creationId xmlns:a16="http://schemas.microsoft.com/office/drawing/2014/main" id="{40426588-D45F-4227-82B9-69E67FEAE0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7101" y="1425138"/>
            <a:ext cx="6958214" cy="24179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i1">
            <a:extLst>
              <a:ext uri="{FF2B5EF4-FFF2-40B4-BE49-F238E27FC236}">
                <a16:creationId xmlns:a16="http://schemas.microsoft.com/office/drawing/2014/main" id="{92762186-CA6D-45D6-A586-E1BD14385299}"/>
              </a:ext>
            </a:extLst>
          </p:cNvPr>
          <p:cNvPicPr/>
          <p:nvPr/>
        </p:nvPicPr>
        <p:blipFill>
          <a:blip r:embed="rId3">
            <a:alphaModFix/>
            <a:lum/>
          </a:blip>
          <a:srcRect/>
          <a:stretch>
            <a:fillRect/>
          </a:stretch>
        </p:blipFill>
        <p:spPr>
          <a:xfrm>
            <a:off x="0" y="74394"/>
            <a:ext cx="2959100" cy="806781"/>
          </a:xfrm>
          <a:prstGeom prst="rect">
            <a:avLst/>
          </a:prstGeom>
        </p:spPr>
      </p:pic>
    </p:spTree>
    <p:extLst>
      <p:ext uri="{BB962C8B-B14F-4D97-AF65-F5344CB8AC3E}">
        <p14:creationId xmlns:p14="http://schemas.microsoft.com/office/powerpoint/2010/main" val="330510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a:bodyPr>
          <a:lstStyle/>
          <a:p>
            <a:r>
              <a:rPr lang="en-US" i="0" dirty="0">
                <a:solidFill>
                  <a:schemeClr val="accent1"/>
                </a:solidFill>
                <a:effectLst/>
                <a:latin typeface="Rubik"/>
              </a:rPr>
              <a:t>IO1 AGAINST BUBBLE </a:t>
            </a:r>
            <a:r>
              <a:rPr lang="it-IT" i="0" dirty="0">
                <a:solidFill>
                  <a:schemeClr val="accent1"/>
                </a:solidFill>
                <a:effectLst/>
                <a:latin typeface="Rubik"/>
              </a:rPr>
              <a:t>C1 Training</a:t>
            </a:r>
            <a:endParaRPr lang="it-IT" dirty="0">
              <a:solidFill>
                <a:schemeClr val="accent1"/>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CF3ED66A-EE63-4ABF-8757-4F78D6169A3A}"/>
              </a:ext>
            </a:extLst>
          </p:cNvPr>
          <p:cNvSpPr txBox="1"/>
          <p:nvPr/>
        </p:nvSpPr>
        <p:spPr>
          <a:xfrm>
            <a:off x="1153668" y="2634546"/>
            <a:ext cx="9412732" cy="1938992"/>
          </a:xfrm>
          <a:prstGeom prst="rect">
            <a:avLst/>
          </a:prstGeom>
          <a:noFill/>
        </p:spPr>
        <p:txBody>
          <a:bodyPr wrap="square">
            <a:spAutoFit/>
          </a:bodyPr>
          <a:lstStyle/>
          <a:p>
            <a:pPr algn="just"/>
            <a:r>
              <a:rPr lang="en-US" sz="2000" b="1" i="0" u="none" strike="noStrike" baseline="0" dirty="0">
                <a:solidFill>
                  <a:schemeClr val="bg1">
                    <a:lumMod val="50000"/>
                  </a:schemeClr>
                </a:solidFill>
                <a:latin typeface="Rubik"/>
              </a:rPr>
              <a:t>B) EXPLORING DIVERSITY AND EMPOWERING THEIR INNER TALENTS</a:t>
            </a:r>
          </a:p>
          <a:p>
            <a:pPr algn="just"/>
            <a:r>
              <a:rPr lang="en-US" sz="2000" b="0" i="0" u="none" strike="noStrike" baseline="0" dirty="0">
                <a:solidFill>
                  <a:schemeClr val="bg1">
                    <a:lumMod val="50000"/>
                  </a:schemeClr>
                </a:solidFill>
                <a:latin typeface="Rubik"/>
              </a:rPr>
              <a:t>Show the human diversity as a richness, understanding and accepting different functioning modalities of the others at physical and relationship level. Going further in understanding the different way to catch the emotional status of the other (i.e. mind theory) exploring verbal and non-verbal </a:t>
            </a:r>
            <a:r>
              <a:rPr lang="fr-FR" sz="2000" b="0" i="0" u="none" strike="noStrike" baseline="0" dirty="0" err="1">
                <a:solidFill>
                  <a:schemeClr val="bg1">
                    <a:lumMod val="50000"/>
                  </a:schemeClr>
                </a:solidFill>
                <a:latin typeface="Rubik"/>
              </a:rPr>
              <a:t>signals</a:t>
            </a:r>
            <a:r>
              <a:rPr lang="fr-FR" sz="2000" b="0" i="0" u="none" strike="noStrike" baseline="0" dirty="0">
                <a:solidFill>
                  <a:schemeClr val="bg1">
                    <a:lumMod val="50000"/>
                  </a:schemeClr>
                </a:solidFill>
                <a:latin typeface="Rubik"/>
              </a:rPr>
              <a:t> (w.r.t. AAC-</a:t>
            </a:r>
            <a:r>
              <a:rPr lang="fr-FR" sz="2000" b="0" i="0" u="none" strike="noStrike" baseline="0" dirty="0" err="1">
                <a:solidFill>
                  <a:schemeClr val="bg1">
                    <a:lumMod val="50000"/>
                  </a:schemeClr>
                </a:solidFill>
                <a:latin typeface="Rubik"/>
              </a:rPr>
              <a:t>Aumentative</a:t>
            </a:r>
            <a:r>
              <a:rPr lang="fr-FR" sz="2000" b="0" i="0" u="none" strike="noStrike" baseline="0" dirty="0">
                <a:solidFill>
                  <a:schemeClr val="bg1">
                    <a:lumMod val="50000"/>
                  </a:schemeClr>
                </a:solidFill>
                <a:latin typeface="Rubik"/>
              </a:rPr>
              <a:t> Alternative Communication </a:t>
            </a:r>
            <a:r>
              <a:rPr lang="fr-FR" sz="2000" b="0" i="0" u="none" strike="noStrike" baseline="0" dirty="0" err="1">
                <a:solidFill>
                  <a:schemeClr val="bg1">
                    <a:lumMod val="50000"/>
                  </a:schemeClr>
                </a:solidFill>
                <a:latin typeface="Rubik"/>
              </a:rPr>
              <a:t>skills</a:t>
            </a:r>
            <a:r>
              <a:rPr lang="fr-FR" sz="2000" b="0" i="0" u="none" strike="noStrike" baseline="0" dirty="0">
                <a:solidFill>
                  <a:schemeClr val="bg1">
                    <a:lumMod val="50000"/>
                  </a:schemeClr>
                </a:solidFill>
                <a:latin typeface="Rubik"/>
              </a:rPr>
              <a:t>).</a:t>
            </a:r>
            <a:endParaRPr lang="it-IT" sz="2000" dirty="0">
              <a:solidFill>
                <a:schemeClr val="bg1">
                  <a:lumMod val="50000"/>
                </a:schemeClr>
              </a:solidFill>
              <a:latin typeface="Rubik"/>
            </a:endParaRPr>
          </a:p>
        </p:txBody>
      </p:sp>
    </p:spTree>
    <p:extLst>
      <p:ext uri="{BB962C8B-B14F-4D97-AF65-F5344CB8AC3E}">
        <p14:creationId xmlns:p14="http://schemas.microsoft.com/office/powerpoint/2010/main" val="174615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lstStyle/>
          <a:p>
            <a:r>
              <a:rPr lang="it-IT" dirty="0" err="1">
                <a:solidFill>
                  <a:srgbClr val="0070C0"/>
                </a:solidFill>
              </a:rPr>
              <a:t>Contacts</a:t>
            </a:r>
            <a:endParaRPr lang="it-IT" dirty="0">
              <a:solidFill>
                <a:srgbClr val="0070C0"/>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6692" y="548640"/>
            <a:ext cx="3757004" cy="1305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testo 5">
            <a:extLst>
              <a:ext uri="{FF2B5EF4-FFF2-40B4-BE49-F238E27FC236}">
                <a16:creationId xmlns:a16="http://schemas.microsoft.com/office/drawing/2014/main" id="{9EC805ED-9EE7-40B2-9CA0-3B7913219CEF}"/>
              </a:ext>
            </a:extLst>
          </p:cNvPr>
          <p:cNvSpPr txBox="1">
            <a:spLocks/>
          </p:cNvSpPr>
          <p:nvPr/>
        </p:nvSpPr>
        <p:spPr>
          <a:xfrm>
            <a:off x="2819452" y="6056864"/>
            <a:ext cx="5919723" cy="504992"/>
          </a:xfrm>
          <a:prstGeom prst="roundRect">
            <a:avLst/>
          </a:prstGeom>
          <a:solidFill>
            <a:srgbClr val="1FBCD4"/>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000" b="1" dirty="0">
                <a:latin typeface="Century Gothic" panose="020B0502020202020204" pitchFamily="34" charset="0"/>
              </a:rPr>
              <a:t>www.against-bubble.eu</a:t>
            </a:r>
          </a:p>
        </p:txBody>
      </p:sp>
      <p:pic>
        <p:nvPicPr>
          <p:cNvPr id="8" name="Immagine 7">
            <a:extLst>
              <a:ext uri="{FF2B5EF4-FFF2-40B4-BE49-F238E27FC236}">
                <a16:creationId xmlns:a16="http://schemas.microsoft.com/office/drawing/2014/main" id="{19C4865B-E04B-410F-83EB-77C6DAE44362}"/>
              </a:ext>
            </a:extLst>
          </p:cNvPr>
          <p:cNvPicPr>
            <a:picLocks noChangeAspect="1"/>
          </p:cNvPicPr>
          <p:nvPr/>
        </p:nvPicPr>
        <p:blipFill>
          <a:blip r:embed="rId3"/>
          <a:stretch>
            <a:fillRect/>
          </a:stretch>
        </p:blipFill>
        <p:spPr>
          <a:xfrm rot="16200000">
            <a:off x="4259516" y="1294862"/>
            <a:ext cx="3358380" cy="4986960"/>
          </a:xfrm>
          <a:prstGeom prst="rect">
            <a:avLst/>
          </a:prstGeom>
        </p:spPr>
      </p:pic>
    </p:spTree>
    <p:extLst>
      <p:ext uri="{BB962C8B-B14F-4D97-AF65-F5344CB8AC3E}">
        <p14:creationId xmlns:p14="http://schemas.microsoft.com/office/powerpoint/2010/main" val="263463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lstStyle/>
          <a:p>
            <a:r>
              <a:rPr lang="it-IT" dirty="0">
                <a:solidFill>
                  <a:srgbClr val="000066"/>
                </a:solidFill>
              </a:rPr>
              <a:t>Scenario </a:t>
            </a: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6692" y="548640"/>
            <a:ext cx="3757004" cy="1305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A1D94CB8-62DF-48DC-8466-ECC51AADEC61}"/>
              </a:ext>
            </a:extLst>
          </p:cNvPr>
          <p:cNvSpPr txBox="1"/>
          <p:nvPr/>
        </p:nvSpPr>
        <p:spPr>
          <a:xfrm>
            <a:off x="1104900" y="2400638"/>
            <a:ext cx="9982200" cy="3170099"/>
          </a:xfrm>
          <a:prstGeom prst="rect">
            <a:avLst/>
          </a:prstGeom>
          <a:noFill/>
        </p:spPr>
        <p:txBody>
          <a:bodyPr wrap="square">
            <a:spAutoFit/>
          </a:bodyPr>
          <a:lstStyle/>
          <a:p>
            <a:pPr algn="just"/>
            <a:r>
              <a:rPr lang="en-US" sz="2000" b="0" i="0" dirty="0">
                <a:solidFill>
                  <a:schemeClr val="bg1">
                    <a:lumMod val="50000"/>
                  </a:schemeClr>
                </a:solidFill>
                <a:effectLst/>
                <a:latin typeface="Rubik"/>
              </a:rPr>
              <a:t>All forms of violence and bullying in schools infringe the fundamental right to education and unsafe learning environments reduce the quality of education for all learners. No country can achieve inclusive and equitable quality education if learners experience violence in school. School violence and bullying can also seriously harm the health and well-being of children and adolescents with the adverse effects persisting into adulthood. </a:t>
            </a:r>
          </a:p>
          <a:p>
            <a:pPr algn="just"/>
            <a:r>
              <a:rPr lang="en-US" sz="2000" b="0" i="0" u="none" strike="noStrike" baseline="0" dirty="0">
                <a:solidFill>
                  <a:schemeClr val="bg1">
                    <a:lumMod val="50000"/>
                  </a:schemeClr>
                </a:solidFill>
                <a:latin typeface="Rubik"/>
              </a:rPr>
              <a:t>Bullying is representing an increasingly widespread phenomenon influencing well-being and</a:t>
            </a:r>
          </a:p>
          <a:p>
            <a:pPr algn="just"/>
            <a:r>
              <a:rPr lang="en-US" sz="2000" b="0" i="0" u="none" strike="noStrike" baseline="0" dirty="0">
                <a:solidFill>
                  <a:schemeClr val="bg1">
                    <a:lumMod val="50000"/>
                  </a:schemeClr>
                </a:solidFill>
                <a:latin typeface="Rubik"/>
              </a:rPr>
              <a:t>relationship of thousands of students around the world. Its relevance is addressing a range of ages, different cultures, as it is taking different forms, sometimes misrecognized by the school and family </a:t>
            </a:r>
            <a:r>
              <a:rPr lang="it-IT" sz="2000" b="0" i="0" u="none" strike="noStrike" baseline="0" dirty="0" err="1">
                <a:solidFill>
                  <a:schemeClr val="bg1">
                    <a:lumMod val="50000"/>
                  </a:schemeClr>
                </a:solidFill>
                <a:latin typeface="Rubik"/>
              </a:rPr>
              <a:t>context</a:t>
            </a:r>
            <a:r>
              <a:rPr lang="it-IT" sz="2000" dirty="0">
                <a:solidFill>
                  <a:schemeClr val="bg1">
                    <a:lumMod val="50000"/>
                  </a:schemeClr>
                </a:solidFill>
                <a:latin typeface="Rubik"/>
              </a:rPr>
              <a:t>.</a:t>
            </a:r>
            <a:endParaRPr lang="it-IT" sz="2000" b="0" i="0" u="none" strike="noStrike" baseline="0" dirty="0">
              <a:solidFill>
                <a:schemeClr val="bg1">
                  <a:lumMod val="50000"/>
                </a:schemeClr>
              </a:solidFill>
              <a:latin typeface="Rubik"/>
            </a:endParaRPr>
          </a:p>
          <a:p>
            <a:pPr algn="just"/>
            <a:endParaRPr lang="it-IT" sz="2000" dirty="0">
              <a:solidFill>
                <a:schemeClr val="bg1">
                  <a:lumMod val="50000"/>
                </a:schemeClr>
              </a:solidFill>
              <a:latin typeface="Rubik"/>
            </a:endParaRPr>
          </a:p>
        </p:txBody>
      </p:sp>
    </p:spTree>
    <p:extLst>
      <p:ext uri="{BB962C8B-B14F-4D97-AF65-F5344CB8AC3E}">
        <p14:creationId xmlns:p14="http://schemas.microsoft.com/office/powerpoint/2010/main" val="281995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lstStyle/>
          <a:p>
            <a:r>
              <a:rPr lang="it-IT" dirty="0">
                <a:solidFill>
                  <a:schemeClr val="accent4"/>
                </a:solidFill>
              </a:rPr>
              <a:t>Partnership</a:t>
            </a: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6692" y="548640"/>
            <a:ext cx="3757004" cy="1305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264D121E-4DF0-4BDD-A94C-5754235B56AE}"/>
              </a:ext>
            </a:extLst>
          </p:cNvPr>
          <p:cNvSpPr txBox="1"/>
          <p:nvPr/>
        </p:nvSpPr>
        <p:spPr>
          <a:xfrm>
            <a:off x="1752600" y="2283653"/>
            <a:ext cx="9309100" cy="3329747"/>
          </a:xfrm>
          <a:prstGeom prst="rect">
            <a:avLst/>
          </a:prstGeom>
          <a:noFill/>
        </p:spPr>
        <p:txBody>
          <a:bodyPr wrap="square">
            <a:noAutofit/>
          </a:bodyPr>
          <a:lstStyle/>
          <a:p>
            <a:pPr marL="285750" indent="-285750">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TUCEP TIBER UMBRIA COMETT EDUCATION PROGRAMME – (ITALY)</a:t>
            </a:r>
          </a:p>
          <a:p>
            <a:pPr marL="285750" indent="-285750">
              <a:buClr>
                <a:schemeClr val="bg1"/>
              </a:buClr>
              <a:buFont typeface="Wingdings" panose="05000000000000000000" pitchFamily="2" charset="2"/>
              <a:buChar char="§"/>
            </a:pPr>
            <a:r>
              <a:rPr lang="pt-BR" sz="2000" dirty="0">
                <a:solidFill>
                  <a:schemeClr val="bg1">
                    <a:lumMod val="50000"/>
                  </a:schemeClr>
                </a:solidFill>
                <a:latin typeface="Rubik"/>
                <a:cs typeface="Calibri" panose="020F0502020204030204" pitchFamily="34" charset="0"/>
              </a:rPr>
              <a:t>IES EDUARDO LINARES LUMERAS - (SPAIN)</a:t>
            </a:r>
            <a:endParaRPr lang="it-IT" sz="2000" dirty="0">
              <a:solidFill>
                <a:schemeClr val="bg1">
                  <a:lumMod val="50000"/>
                </a:schemeClr>
              </a:solidFill>
              <a:latin typeface="Rubik"/>
              <a:cs typeface="Calibri" panose="020F0502020204030204" pitchFamily="34" charset="0"/>
            </a:endParaRPr>
          </a:p>
          <a:p>
            <a:pPr marL="285750" indent="-285750">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PERIFEREIAKI DIEFTHYNSI PROTOVATHMIAS &amp; DEFTEROVATHMIAS EKPAIDEFSIS THESSALIAS – (GREECE)</a:t>
            </a:r>
          </a:p>
          <a:p>
            <a:pPr marL="285750" indent="-285750">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ISTITUTO COMPRENSIVO PERUGIA 8 - (ITALY)</a:t>
            </a:r>
          </a:p>
          <a:p>
            <a:pPr marL="285750" indent="-285750">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CULTURAL ASSOCIATION EUROACCION MURCIA – (SPAIN)</a:t>
            </a:r>
          </a:p>
          <a:p>
            <a:pPr marL="285750" indent="-285750">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DIMITRA EDUCATION &amp; CONSULTING – (GREECE)</a:t>
            </a:r>
          </a:p>
          <a:p>
            <a:pPr marL="285750" indent="-285750">
              <a:buClr>
                <a:schemeClr val="bg1"/>
              </a:buClr>
              <a:buFont typeface="Wingdings" panose="05000000000000000000" pitchFamily="2" charset="2"/>
              <a:buChar char="§"/>
            </a:pPr>
            <a:r>
              <a:rPr lang="pl-PL" sz="2000" dirty="0">
                <a:solidFill>
                  <a:schemeClr val="bg1">
                    <a:lumMod val="50000"/>
                  </a:schemeClr>
                </a:solidFill>
                <a:latin typeface="Rubik"/>
                <a:cs typeface="Calibri" panose="020F0502020204030204" pitchFamily="34" charset="0"/>
              </a:rPr>
              <a:t>WYZSZA SZKOLA BIZNESU I NAUK O ZDROWIU (POLAND)</a:t>
            </a:r>
            <a:endParaRPr lang="it-IT" sz="2000" dirty="0">
              <a:solidFill>
                <a:schemeClr val="bg1">
                  <a:lumMod val="50000"/>
                </a:schemeClr>
              </a:solidFill>
              <a:latin typeface="Rubik"/>
              <a:cs typeface="Calibri" panose="020F0502020204030204" pitchFamily="34" charset="0"/>
            </a:endParaRPr>
          </a:p>
          <a:p>
            <a:pPr marL="285750" indent="-285750">
              <a:buClr>
                <a:schemeClr val="bg1"/>
              </a:buClr>
              <a:buFont typeface="Wingdings" panose="05000000000000000000" pitchFamily="2" charset="2"/>
              <a:buChar char="§"/>
            </a:pPr>
            <a:r>
              <a:rPr lang="pt-BR" sz="2000" dirty="0">
                <a:solidFill>
                  <a:schemeClr val="bg1">
                    <a:lumMod val="50000"/>
                  </a:schemeClr>
                </a:solidFill>
                <a:latin typeface="Rubik"/>
                <a:cs typeface="Calibri" panose="020F0502020204030204" pitchFamily="34" charset="0"/>
              </a:rPr>
              <a:t>AGRUPAMENTO DE ESCOLAS FERREIRA DE CASTRO (PORTUGAL)</a:t>
            </a:r>
          </a:p>
          <a:p>
            <a:pPr marL="285750" indent="-285750">
              <a:lnSpc>
                <a:spcPts val="1600"/>
              </a:lnSpc>
              <a:buClr>
                <a:schemeClr val="bg1"/>
              </a:buClr>
              <a:buFont typeface="Wingdings" panose="05000000000000000000" pitchFamily="2" charset="2"/>
              <a:buChar char="§"/>
            </a:pPr>
            <a:r>
              <a:rPr lang="it-IT" sz="2000" dirty="0">
                <a:solidFill>
                  <a:schemeClr val="bg1">
                    <a:lumMod val="50000"/>
                  </a:schemeClr>
                </a:solidFill>
                <a:latin typeface="Rubik"/>
                <a:cs typeface="Calibri" panose="020F0502020204030204" pitchFamily="34" charset="0"/>
              </a:rPr>
              <a:t>ASSOCIAZIONE COAT – CENTRO ORIENTAMENTO AUSILI TECNOLOGICI ONLUS (ITALY)</a:t>
            </a:r>
          </a:p>
        </p:txBody>
      </p:sp>
    </p:spTree>
    <p:extLst>
      <p:ext uri="{BB962C8B-B14F-4D97-AF65-F5344CB8AC3E}">
        <p14:creationId xmlns:p14="http://schemas.microsoft.com/office/powerpoint/2010/main" val="411736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lstStyle/>
          <a:p>
            <a:r>
              <a:rPr lang="it-IT" dirty="0" err="1">
                <a:solidFill>
                  <a:schemeClr val="accent4"/>
                </a:solidFill>
              </a:rPr>
              <a:t>Aims</a:t>
            </a:r>
            <a:endParaRPr lang="it-IT" dirty="0">
              <a:solidFill>
                <a:schemeClr val="accent4"/>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6692" y="548640"/>
            <a:ext cx="3757004" cy="1305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F2B4EBA9-1FE9-43FD-B74B-2F6EBE009CCA}"/>
              </a:ext>
            </a:extLst>
          </p:cNvPr>
          <p:cNvSpPr txBox="1"/>
          <p:nvPr/>
        </p:nvSpPr>
        <p:spPr>
          <a:xfrm>
            <a:off x="1536700" y="2306165"/>
            <a:ext cx="9334500" cy="2677656"/>
          </a:xfrm>
          <a:prstGeom prst="rect">
            <a:avLst/>
          </a:prstGeom>
          <a:noFill/>
        </p:spPr>
        <p:txBody>
          <a:bodyPr wrap="square">
            <a:spAutoFit/>
          </a:bodyPr>
          <a:lstStyle/>
          <a:p>
            <a:pPr algn="just"/>
            <a:r>
              <a:rPr lang="en-US" sz="2400" b="1" i="0" dirty="0">
                <a:solidFill>
                  <a:srgbClr val="777777"/>
                </a:solidFill>
                <a:effectLst/>
                <a:latin typeface="Rubik"/>
              </a:rPr>
              <a:t>AGAINST BUBBLE </a:t>
            </a:r>
            <a:r>
              <a:rPr lang="en-US" sz="2400" b="0" i="0" dirty="0">
                <a:solidFill>
                  <a:srgbClr val="777777"/>
                </a:solidFill>
                <a:effectLst/>
                <a:latin typeface="Rubik"/>
              </a:rPr>
              <a:t>aims to fight and prevent the phenomenon of Bullying against children with high functioning autistic spectrum disorder and  Asperger Syndrome, involving all figures that are part of the children’s life context and that they play the role of main actors in this phenomenon. </a:t>
            </a:r>
          </a:p>
          <a:p>
            <a:pPr algn="just"/>
            <a:r>
              <a:rPr lang="en-US" sz="2400" b="0" i="0" dirty="0">
                <a:solidFill>
                  <a:srgbClr val="777777"/>
                </a:solidFill>
                <a:effectLst/>
                <a:latin typeface="Rubik"/>
              </a:rPr>
              <a:t>It aims to create a good practice and common methodology  that can then be adopted by across Europe and that can be adapted and revised also to prevent different kind of discrimination.</a:t>
            </a:r>
            <a:endParaRPr lang="it-IT" sz="2400" dirty="0"/>
          </a:p>
        </p:txBody>
      </p:sp>
    </p:spTree>
    <p:extLst>
      <p:ext uri="{BB962C8B-B14F-4D97-AF65-F5344CB8AC3E}">
        <p14:creationId xmlns:p14="http://schemas.microsoft.com/office/powerpoint/2010/main" val="57965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fontScale="90000"/>
          </a:bodyPr>
          <a:lstStyle/>
          <a:p>
            <a:r>
              <a:rPr lang="en-US" i="0" dirty="0">
                <a:solidFill>
                  <a:schemeClr val="accent1"/>
                </a:solidFill>
                <a:effectLst/>
                <a:latin typeface="Rubik"/>
              </a:rPr>
              <a:t>IO1 AGAINST BUBBLE Needs Analysis</a:t>
            </a:r>
            <a:r>
              <a:rPr lang="it-IT" dirty="0">
                <a:solidFill>
                  <a:schemeClr val="accent1"/>
                </a:solidFill>
              </a:rPr>
              <a:t> </a:t>
            </a: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5A732A47-E149-43F6-ABCD-A37D00681120}"/>
              </a:ext>
            </a:extLst>
          </p:cNvPr>
          <p:cNvSpPr txBox="1"/>
          <p:nvPr/>
        </p:nvSpPr>
        <p:spPr>
          <a:xfrm>
            <a:off x="914400" y="2306165"/>
            <a:ext cx="9956800" cy="3046988"/>
          </a:xfrm>
          <a:prstGeom prst="rect">
            <a:avLst/>
          </a:prstGeom>
          <a:noFill/>
        </p:spPr>
        <p:txBody>
          <a:bodyPr wrap="square">
            <a:spAutoFit/>
          </a:bodyPr>
          <a:lstStyle/>
          <a:p>
            <a:r>
              <a:rPr lang="en-US" sz="2400" b="0" i="0" dirty="0">
                <a:solidFill>
                  <a:srgbClr val="777777"/>
                </a:solidFill>
                <a:effectLst/>
                <a:latin typeface="Rubik"/>
              </a:rPr>
              <a:t>The needs analysis is based on desk survey and in field questionnaires involving teachers and Administrative, Technical and Auxiliary staff, parents of guys with high functioning autistic spectrum disorder and the Asperger Syndrome students between 10 and 14 years old from partner countries’ schools.</a:t>
            </a:r>
            <a:br>
              <a:rPr lang="en-US" sz="2400" dirty="0"/>
            </a:br>
            <a:r>
              <a:rPr lang="en-US" sz="2400" b="0" i="0" dirty="0">
                <a:solidFill>
                  <a:srgbClr val="777777"/>
                </a:solidFill>
                <a:effectLst/>
                <a:latin typeface="Rubik"/>
              </a:rPr>
              <a:t>One of main aims of this intellectual outputs is to deeply understand the point of view of the different actors involved in this phenomenon so as to build a targeted / personalized and effective intervention.</a:t>
            </a:r>
            <a:endParaRPr lang="it-IT" sz="2400" dirty="0"/>
          </a:p>
        </p:txBody>
      </p:sp>
    </p:spTree>
    <p:extLst>
      <p:ext uri="{BB962C8B-B14F-4D97-AF65-F5344CB8AC3E}">
        <p14:creationId xmlns:p14="http://schemas.microsoft.com/office/powerpoint/2010/main" val="144469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fontScale="90000"/>
          </a:bodyPr>
          <a:lstStyle/>
          <a:p>
            <a:r>
              <a:rPr lang="en-US" i="0" dirty="0">
                <a:solidFill>
                  <a:schemeClr val="accent1"/>
                </a:solidFill>
                <a:effectLst/>
                <a:latin typeface="Rubik"/>
              </a:rPr>
              <a:t>IO2 AGAINST BUBBLE Training Path</a:t>
            </a:r>
            <a:endParaRPr lang="it-IT" dirty="0">
              <a:solidFill>
                <a:schemeClr val="accent1"/>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5A732A47-E149-43F6-ABCD-A37D00681120}"/>
              </a:ext>
            </a:extLst>
          </p:cNvPr>
          <p:cNvSpPr txBox="1"/>
          <p:nvPr/>
        </p:nvSpPr>
        <p:spPr>
          <a:xfrm>
            <a:off x="734568" y="2306165"/>
            <a:ext cx="10136632" cy="1938992"/>
          </a:xfrm>
          <a:prstGeom prst="rect">
            <a:avLst/>
          </a:prstGeom>
          <a:noFill/>
        </p:spPr>
        <p:txBody>
          <a:bodyPr wrap="square">
            <a:spAutoFit/>
          </a:bodyPr>
          <a:lstStyle/>
          <a:p>
            <a:pPr algn="just"/>
            <a:r>
              <a:rPr lang="en-US" sz="2400" b="0" i="0" dirty="0">
                <a:solidFill>
                  <a:srgbClr val="777777"/>
                </a:solidFill>
                <a:effectLst/>
                <a:latin typeface="Rubik"/>
              </a:rPr>
              <a:t>Planning of customized training activities respectively aimed at teachers, Administrative, Technical and Auxiliary staff and parents in order to provide them the guidelines and tools necessary to learn more about the phenomenon of bullying adolescents especially with regards autism spectrum disorder, to recognize it, to counteract it and prevent it.</a:t>
            </a:r>
            <a:endParaRPr lang="it-IT" sz="2400" dirty="0"/>
          </a:p>
        </p:txBody>
      </p:sp>
    </p:spTree>
    <p:extLst>
      <p:ext uri="{BB962C8B-B14F-4D97-AF65-F5344CB8AC3E}">
        <p14:creationId xmlns:p14="http://schemas.microsoft.com/office/powerpoint/2010/main" val="249127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a:bodyPr>
          <a:lstStyle/>
          <a:p>
            <a:r>
              <a:rPr lang="it-IT" i="0" dirty="0">
                <a:solidFill>
                  <a:schemeClr val="accent1"/>
                </a:solidFill>
                <a:effectLst/>
                <a:latin typeface="Rubik"/>
              </a:rPr>
              <a:t>IO3 AGAINST BUBBLE Toolkit</a:t>
            </a:r>
            <a:endParaRPr lang="it-IT" dirty="0">
              <a:solidFill>
                <a:schemeClr val="accent1"/>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5A732A47-E149-43F6-ABCD-A37D00681120}"/>
              </a:ext>
            </a:extLst>
          </p:cNvPr>
          <p:cNvSpPr txBox="1"/>
          <p:nvPr/>
        </p:nvSpPr>
        <p:spPr>
          <a:xfrm>
            <a:off x="734568" y="2634180"/>
            <a:ext cx="10136632" cy="2308324"/>
          </a:xfrm>
          <a:prstGeom prst="rect">
            <a:avLst/>
          </a:prstGeom>
          <a:noFill/>
        </p:spPr>
        <p:txBody>
          <a:bodyPr wrap="square">
            <a:spAutoFit/>
          </a:bodyPr>
          <a:lstStyle/>
          <a:p>
            <a:pPr algn="just"/>
            <a:r>
              <a:rPr lang="en-US" sz="2400" b="0" i="0" dirty="0">
                <a:solidFill>
                  <a:srgbClr val="777777"/>
                </a:solidFill>
                <a:effectLst/>
                <a:latin typeface="Rubik"/>
              </a:rPr>
              <a:t>This tool will be customized in three different versions for teachers, Administrative, Technical and Auxiliary staff and parents of ASD students;</a:t>
            </a:r>
            <a:br>
              <a:rPr lang="en-US" sz="2400" dirty="0"/>
            </a:br>
            <a:r>
              <a:rPr lang="en-US" sz="2400" b="0" i="0" dirty="0">
                <a:solidFill>
                  <a:srgbClr val="777777"/>
                </a:solidFill>
                <a:effectLst/>
                <a:latin typeface="Rubik"/>
              </a:rPr>
              <a:t>Preventive action based on involvement of all students in </a:t>
            </a:r>
            <a:r>
              <a:rPr lang="en-US" sz="2400" b="0" i="0" dirty="0" err="1">
                <a:solidFill>
                  <a:srgbClr val="777777"/>
                </a:solidFill>
                <a:effectLst/>
                <a:latin typeface="Rubik"/>
              </a:rPr>
              <a:t>socialising</a:t>
            </a:r>
            <a:r>
              <a:rPr lang="en-US" sz="2400" b="0" i="0" dirty="0">
                <a:solidFill>
                  <a:srgbClr val="777777"/>
                </a:solidFill>
                <a:effectLst/>
                <a:latin typeface="Rubik"/>
              </a:rPr>
              <a:t> drama-based performances to develop knowledge and understanding of diversity and (on the other side) the ability of “</a:t>
            </a:r>
            <a:r>
              <a:rPr lang="en-US" sz="2400" b="0" i="0" dirty="0" err="1">
                <a:solidFill>
                  <a:srgbClr val="777777"/>
                </a:solidFill>
                <a:effectLst/>
                <a:latin typeface="Rubik"/>
              </a:rPr>
              <a:t>recognise</a:t>
            </a:r>
            <a:r>
              <a:rPr lang="en-US" sz="2400" b="0" i="0" dirty="0">
                <a:solidFill>
                  <a:srgbClr val="777777"/>
                </a:solidFill>
                <a:effectLst/>
                <a:latin typeface="Rubik"/>
              </a:rPr>
              <a:t>” bullying attitudes of the others, so as to defend their comrades and denounce such behaviors.</a:t>
            </a:r>
            <a:endParaRPr lang="it-IT" sz="2400" dirty="0"/>
          </a:p>
        </p:txBody>
      </p:sp>
    </p:spTree>
    <p:extLst>
      <p:ext uri="{BB962C8B-B14F-4D97-AF65-F5344CB8AC3E}">
        <p14:creationId xmlns:p14="http://schemas.microsoft.com/office/powerpoint/2010/main" val="428499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fontScale="90000"/>
          </a:bodyPr>
          <a:lstStyle/>
          <a:p>
            <a:r>
              <a:rPr lang="it-IT" i="0" dirty="0">
                <a:solidFill>
                  <a:schemeClr val="accent1"/>
                </a:solidFill>
                <a:effectLst/>
                <a:latin typeface="Rubik"/>
              </a:rPr>
              <a:t>IO4 AGAINST BUBBLE </a:t>
            </a:r>
            <a:r>
              <a:rPr lang="it-IT" i="0" dirty="0" err="1">
                <a:solidFill>
                  <a:schemeClr val="accent1"/>
                </a:solidFill>
                <a:effectLst/>
                <a:latin typeface="Rubik"/>
              </a:rPr>
              <a:t>Pedagogical</a:t>
            </a:r>
            <a:r>
              <a:rPr lang="it-IT" i="0" dirty="0">
                <a:solidFill>
                  <a:schemeClr val="accent1"/>
                </a:solidFill>
                <a:effectLst/>
                <a:latin typeface="Rubik"/>
              </a:rPr>
              <a:t> Model</a:t>
            </a:r>
            <a:endParaRPr lang="it-IT" dirty="0">
              <a:solidFill>
                <a:schemeClr val="accent1"/>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5A732A47-E149-43F6-ABCD-A37D00681120}"/>
              </a:ext>
            </a:extLst>
          </p:cNvPr>
          <p:cNvSpPr txBox="1"/>
          <p:nvPr/>
        </p:nvSpPr>
        <p:spPr>
          <a:xfrm>
            <a:off x="734568" y="2634180"/>
            <a:ext cx="10136632" cy="2308324"/>
          </a:xfrm>
          <a:prstGeom prst="rect">
            <a:avLst/>
          </a:prstGeom>
          <a:noFill/>
        </p:spPr>
        <p:txBody>
          <a:bodyPr wrap="square">
            <a:spAutoFit/>
          </a:bodyPr>
          <a:lstStyle/>
          <a:p>
            <a:pPr algn="just"/>
            <a:r>
              <a:rPr lang="en-US" sz="2400" b="0" i="0" dirty="0">
                <a:solidFill>
                  <a:srgbClr val="777777"/>
                </a:solidFill>
                <a:effectLst/>
                <a:latin typeface="Rubik"/>
              </a:rPr>
              <a:t>The aim of this IO is to explore the relationships between the “blue pupils” and the other students in his/her school, the “innocent” dynamics that can result in bullying situations, the consequences at emotional level for the bullied pupil, the recognition of the signs that can lead to such discriminatory </a:t>
            </a:r>
            <a:r>
              <a:rPr lang="en-US" sz="2400" b="0" i="0" dirty="0" err="1">
                <a:solidFill>
                  <a:srgbClr val="777777"/>
                </a:solidFill>
                <a:effectLst/>
                <a:latin typeface="Rubik"/>
              </a:rPr>
              <a:t>behaviour</a:t>
            </a:r>
            <a:r>
              <a:rPr lang="en-US" sz="2400" b="0" i="0" dirty="0">
                <a:solidFill>
                  <a:srgbClr val="777777"/>
                </a:solidFill>
                <a:effectLst/>
                <a:latin typeface="Rubik"/>
              </a:rPr>
              <a:t> and to propose alternatives we may have in order to cope with it and transform it into a more healthy relationship between pupils</a:t>
            </a:r>
            <a:endParaRPr lang="it-IT" sz="2400" dirty="0"/>
          </a:p>
        </p:txBody>
      </p:sp>
    </p:spTree>
    <p:extLst>
      <p:ext uri="{BB962C8B-B14F-4D97-AF65-F5344CB8AC3E}">
        <p14:creationId xmlns:p14="http://schemas.microsoft.com/office/powerpoint/2010/main" val="43723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B870-62FC-436C-A428-49C68C3B222C}"/>
              </a:ext>
            </a:extLst>
          </p:cNvPr>
          <p:cNvSpPr>
            <a:spLocks noGrp="1"/>
          </p:cNvSpPr>
          <p:nvPr>
            <p:ph type="title"/>
          </p:nvPr>
        </p:nvSpPr>
        <p:spPr>
          <a:xfrm>
            <a:off x="734568" y="478909"/>
            <a:ext cx="7253732" cy="1179576"/>
          </a:xfrm>
        </p:spPr>
        <p:txBody>
          <a:bodyPr>
            <a:normAutofit/>
          </a:bodyPr>
          <a:lstStyle/>
          <a:p>
            <a:r>
              <a:rPr lang="en-US" i="0" dirty="0">
                <a:solidFill>
                  <a:schemeClr val="accent1"/>
                </a:solidFill>
                <a:effectLst/>
                <a:latin typeface="Rubik"/>
              </a:rPr>
              <a:t>IO1 AGAINST BUBBLE </a:t>
            </a:r>
            <a:r>
              <a:rPr lang="it-IT" i="0" dirty="0">
                <a:solidFill>
                  <a:schemeClr val="accent1"/>
                </a:solidFill>
                <a:effectLst/>
                <a:latin typeface="Rubik"/>
              </a:rPr>
              <a:t>C1 Training</a:t>
            </a:r>
            <a:endParaRPr lang="it-IT" dirty="0">
              <a:solidFill>
                <a:schemeClr val="accent1"/>
              </a:solidFill>
            </a:endParaRPr>
          </a:p>
        </p:txBody>
      </p:sp>
      <p:sp>
        <p:nvSpPr>
          <p:cNvPr id="5" name="Rettangolo con un angolo arrotondato 4">
            <a:extLst>
              <a:ext uri="{FF2B5EF4-FFF2-40B4-BE49-F238E27FC236}">
                <a16:creationId xmlns:a16="http://schemas.microsoft.com/office/drawing/2014/main" id="{EAC1C227-D31D-4EDD-BCCF-A74147FE6935}"/>
              </a:ext>
            </a:extLst>
          </p:cNvPr>
          <p:cNvSpPr/>
          <p:nvPr/>
        </p:nvSpPr>
        <p:spPr>
          <a:xfrm>
            <a:off x="0" y="5918200"/>
            <a:ext cx="12192000" cy="9398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9E26D747-2B1F-44A6-80C1-83436A188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2972" y="478909"/>
            <a:ext cx="3394460" cy="117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CF3ED66A-EE63-4ABF-8757-4F78D6169A3A}"/>
              </a:ext>
            </a:extLst>
          </p:cNvPr>
          <p:cNvSpPr txBox="1"/>
          <p:nvPr/>
        </p:nvSpPr>
        <p:spPr>
          <a:xfrm>
            <a:off x="734568" y="2664958"/>
            <a:ext cx="10974832" cy="2246769"/>
          </a:xfrm>
          <a:prstGeom prst="rect">
            <a:avLst/>
          </a:prstGeom>
          <a:noFill/>
        </p:spPr>
        <p:txBody>
          <a:bodyPr wrap="square">
            <a:spAutoFit/>
          </a:bodyPr>
          <a:lstStyle/>
          <a:p>
            <a:pPr algn="l"/>
            <a:r>
              <a:rPr lang="en-US" sz="2000" b="1" i="0" u="none" strike="noStrike" baseline="0" dirty="0">
                <a:solidFill>
                  <a:schemeClr val="bg1">
                    <a:lumMod val="50000"/>
                  </a:schemeClr>
                </a:solidFill>
                <a:latin typeface="Rubik"/>
              </a:rPr>
              <a:t>A) DEVELOPMENT OF EMOTIONAL EDUCATION OF PUPILS:</a:t>
            </a:r>
          </a:p>
          <a:p>
            <a:pPr algn="l"/>
            <a:r>
              <a:rPr lang="en-US" sz="2000" b="0" i="0" u="none" strike="noStrike" baseline="0" dirty="0">
                <a:solidFill>
                  <a:schemeClr val="bg1">
                    <a:lumMod val="50000"/>
                  </a:schemeClr>
                </a:solidFill>
                <a:latin typeface="Rubik"/>
              </a:rPr>
              <a:t>1) Methods to develop the pupils' self-esteem and raise awareness of the emotional context of the</a:t>
            </a:r>
          </a:p>
          <a:p>
            <a:pPr algn="l"/>
            <a:r>
              <a:rPr lang="en-US" sz="2000" b="0" i="0" u="none" strike="noStrike" baseline="0" dirty="0">
                <a:solidFill>
                  <a:schemeClr val="bg1">
                    <a:lumMod val="50000"/>
                  </a:schemeClr>
                </a:solidFill>
                <a:latin typeface="Rubik"/>
              </a:rPr>
              <a:t>young person, as well as about his/her way of different ways to express emotions, and his/her needs.</a:t>
            </a:r>
          </a:p>
          <a:p>
            <a:pPr algn="l"/>
            <a:r>
              <a:rPr lang="en-US" sz="2000" b="0" i="0" u="none" strike="noStrike" baseline="0" dirty="0">
                <a:solidFill>
                  <a:schemeClr val="bg1">
                    <a:lumMod val="50000"/>
                  </a:schemeClr>
                </a:solidFill>
                <a:latin typeface="Rubik"/>
              </a:rPr>
              <a:t>2) Guidance and counselling to develop the young person sphere referred to the relational context -</a:t>
            </a:r>
          </a:p>
          <a:p>
            <a:pPr algn="l"/>
            <a:r>
              <a:rPr lang="en-US" sz="2000" b="0" i="0" u="none" strike="noStrike" baseline="0" dirty="0" err="1">
                <a:solidFill>
                  <a:schemeClr val="bg1">
                    <a:lumMod val="50000"/>
                  </a:schemeClr>
                </a:solidFill>
                <a:latin typeface="Rubik"/>
              </a:rPr>
              <a:t>w.r.t.</a:t>
            </a:r>
            <a:r>
              <a:rPr lang="en-US" sz="2000" b="0" i="0" u="none" strike="noStrike" baseline="0" dirty="0">
                <a:solidFill>
                  <a:schemeClr val="bg1">
                    <a:lumMod val="50000"/>
                  </a:schemeClr>
                </a:solidFill>
                <a:latin typeface="Rubik"/>
              </a:rPr>
              <a:t> communication and relationship , which is basically the young person and the figures around. It</a:t>
            </a:r>
          </a:p>
          <a:p>
            <a:pPr algn="l"/>
            <a:r>
              <a:rPr lang="en-US" sz="2000" b="0" i="0" u="none" strike="noStrike" baseline="0" dirty="0">
                <a:solidFill>
                  <a:schemeClr val="bg1">
                    <a:lumMod val="50000"/>
                  </a:schemeClr>
                </a:solidFill>
                <a:latin typeface="Rubik"/>
              </a:rPr>
              <a:t>involves providing and delivering training sessions about social skills development in general,</a:t>
            </a:r>
          </a:p>
          <a:p>
            <a:pPr algn="l"/>
            <a:r>
              <a:rPr lang="it-IT" sz="2000" b="0" i="0" u="none" strike="noStrike" baseline="0" dirty="0" err="1">
                <a:solidFill>
                  <a:schemeClr val="bg1">
                    <a:lumMod val="50000"/>
                  </a:schemeClr>
                </a:solidFill>
                <a:latin typeface="Rubik"/>
              </a:rPr>
              <a:t>empathy</a:t>
            </a:r>
            <a:r>
              <a:rPr lang="it-IT" sz="2000" b="0" i="0" u="none" strike="noStrike" baseline="0" dirty="0">
                <a:solidFill>
                  <a:schemeClr val="bg1">
                    <a:lumMod val="50000"/>
                  </a:schemeClr>
                </a:solidFill>
                <a:latin typeface="Rubik"/>
              </a:rPr>
              <a:t>, </a:t>
            </a:r>
            <a:r>
              <a:rPr lang="it-IT" sz="2000" b="0" i="0" u="none" strike="noStrike" baseline="0" dirty="0" err="1">
                <a:solidFill>
                  <a:schemeClr val="bg1">
                    <a:lumMod val="50000"/>
                  </a:schemeClr>
                </a:solidFill>
                <a:latin typeface="Rubik"/>
              </a:rPr>
              <a:t>assertiveness</a:t>
            </a:r>
            <a:r>
              <a:rPr lang="it-IT" sz="2000" b="0" i="0" u="none" strike="noStrike" baseline="0" dirty="0">
                <a:solidFill>
                  <a:schemeClr val="bg1">
                    <a:lumMod val="50000"/>
                  </a:schemeClr>
                </a:solidFill>
                <a:latin typeface="Rubik"/>
              </a:rPr>
              <a:t>, </a:t>
            </a:r>
            <a:r>
              <a:rPr lang="it-IT" sz="2000" b="0" i="0" u="none" strike="noStrike" baseline="0" dirty="0" err="1">
                <a:solidFill>
                  <a:schemeClr val="bg1">
                    <a:lumMod val="50000"/>
                  </a:schemeClr>
                </a:solidFill>
                <a:latin typeface="Rubik"/>
              </a:rPr>
              <a:t>listening</a:t>
            </a:r>
            <a:r>
              <a:rPr lang="it-IT" sz="2000" b="0" i="0" u="none" strike="noStrike" baseline="0" dirty="0">
                <a:solidFill>
                  <a:schemeClr val="bg1">
                    <a:lumMod val="50000"/>
                  </a:schemeClr>
                </a:solidFill>
                <a:latin typeface="Rubik"/>
              </a:rPr>
              <a:t>, etc.</a:t>
            </a:r>
          </a:p>
        </p:txBody>
      </p:sp>
    </p:spTree>
    <p:extLst>
      <p:ext uri="{BB962C8B-B14F-4D97-AF65-F5344CB8AC3E}">
        <p14:creationId xmlns:p14="http://schemas.microsoft.com/office/powerpoint/2010/main" val="6083130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152</TotalTime>
  <Words>847</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Arial</vt:lpstr>
      <vt:lpstr>Avenir Next LT Pro</vt:lpstr>
      <vt:lpstr>Calibri</vt:lpstr>
      <vt:lpstr>Century Gothic</vt:lpstr>
      <vt:lpstr>Neue Haas Grotesk Text Pro</vt:lpstr>
      <vt:lpstr>Rubik</vt:lpstr>
      <vt:lpstr>Times New Roman</vt:lpstr>
      <vt:lpstr>Wingdings</vt:lpstr>
      <vt:lpstr>AccentBoxVTI</vt:lpstr>
      <vt:lpstr>  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vt:lpstr>
      <vt:lpstr>Scenario </vt:lpstr>
      <vt:lpstr>Partnership</vt:lpstr>
      <vt:lpstr>Aims</vt:lpstr>
      <vt:lpstr>IO1 AGAINST BUBBLE Needs Analysis </vt:lpstr>
      <vt:lpstr>IO2 AGAINST BUBBLE Training Path</vt:lpstr>
      <vt:lpstr>IO3 AGAINST BUBBLE Toolkit</vt:lpstr>
      <vt:lpstr>IO4 AGAINST BUBBLE Pedagogical Model</vt:lpstr>
      <vt:lpstr>IO1 AGAINST BUBBLE C1 Training</vt:lpstr>
      <vt:lpstr>IO1 AGAINST BUBBLE C1 Training</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Catia Trinari</dc:creator>
  <cp:lastModifiedBy>Catia Trinari</cp:lastModifiedBy>
  <cp:revision>15</cp:revision>
  <dcterms:created xsi:type="dcterms:W3CDTF">2021-02-16T14:09:30Z</dcterms:created>
  <dcterms:modified xsi:type="dcterms:W3CDTF">2021-02-17T18:08:07Z</dcterms:modified>
</cp:coreProperties>
</file>