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73" r:id="rId2"/>
    <p:sldId id="272" r:id="rId3"/>
    <p:sldId id="265" r:id="rId4"/>
    <p:sldId id="266" r:id="rId5"/>
    <p:sldId id="274" r:id="rId6"/>
    <p:sldId id="275" r:id="rId7"/>
    <p:sldId id="268" r:id="rId8"/>
    <p:sldId id="270" r:id="rId9"/>
    <p:sldId id="267" r:id="rId10"/>
    <p:sldId id="259" r:id="rId11"/>
    <p:sldId id="261" r:id="rId12"/>
    <p:sldId id="279" r:id="rId13"/>
    <p:sldId id="280" r:id="rId14"/>
    <p:sldId id="281" r:id="rId15"/>
    <p:sldId id="278" r:id="rId16"/>
    <p:sldId id="276" r:id="rId17"/>
    <p:sldId id="277"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p:cViewPr varScale="1">
        <p:scale>
          <a:sx n="109" d="100"/>
          <a:sy n="109" d="100"/>
        </p:scale>
        <p:origin x="17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4A2A6B28-5D92-463E-9537-01165E163C66}" type="datetimeFigureOut">
              <a:rPr lang="el-GR" smtClean="0"/>
              <a:pPr/>
              <a:t>14/10/21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01CD96-A706-4DC4-8536-2DA01B739037}" type="slidenum">
              <a:rPr lang="el-GR" smtClean="0"/>
              <a:pPr/>
              <a:t>‹#›</a:t>
            </a:fld>
            <a:endParaRPr lang="el-G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4A2A6B28-5D92-463E-9537-01165E163C66}" type="datetimeFigureOut">
              <a:rPr lang="el-GR" smtClean="0"/>
              <a:pPr/>
              <a:t>14/10/21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4A2A6B28-5D92-463E-9537-01165E163C66}" type="datetimeFigureOut">
              <a:rPr lang="el-GR" smtClean="0"/>
              <a:pPr/>
              <a:t>14/10/21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4A2A6B28-5D92-463E-9537-01165E163C66}" type="datetimeFigureOut">
              <a:rPr lang="el-GR" smtClean="0"/>
              <a:pPr/>
              <a:t>14/10/21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l-GR"/>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4A2A6B28-5D92-463E-9537-01165E163C66}" type="datetimeFigureOut">
              <a:rPr lang="el-GR" smtClean="0"/>
              <a:pPr/>
              <a:t>14/10/21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101CD96-A706-4DC4-8536-2DA01B739037}" type="slidenum">
              <a:rPr lang="el-GR" smtClean="0"/>
              <a:pPr/>
              <a:t>‹#›</a:t>
            </a:fld>
            <a:endParaRPr lang="el-G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Date Placeholder 4"/>
          <p:cNvSpPr>
            <a:spLocks noGrp="1"/>
          </p:cNvSpPr>
          <p:nvPr>
            <p:ph type="dt" sz="half" idx="10"/>
          </p:nvPr>
        </p:nvSpPr>
        <p:spPr/>
        <p:txBody>
          <a:bodyPr/>
          <a:lstStyle/>
          <a:p>
            <a:fld id="{4A2A6B28-5D92-463E-9537-01165E163C66}" type="datetimeFigureOut">
              <a:rPr lang="el-GR" smtClean="0"/>
              <a:pPr/>
              <a:t>14/10/21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Date Placeholder 6"/>
          <p:cNvSpPr>
            <a:spLocks noGrp="1"/>
          </p:cNvSpPr>
          <p:nvPr>
            <p:ph type="dt" sz="half" idx="10"/>
          </p:nvPr>
        </p:nvSpPr>
        <p:spPr/>
        <p:txBody>
          <a:bodyPr/>
          <a:lstStyle/>
          <a:p>
            <a:fld id="{4A2A6B28-5D92-463E-9537-01165E163C66}" type="datetimeFigureOut">
              <a:rPr lang="el-GR" smtClean="0"/>
              <a:pPr/>
              <a:t>14/10/21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101CD96-A706-4DC4-8536-2DA01B739037}" type="slidenum">
              <a:rPr lang="el-GR" smtClean="0"/>
              <a:pPr/>
              <a:t>‹#›</a:t>
            </a:fld>
            <a:endParaRPr lang="el-G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4A2A6B28-5D92-463E-9537-01165E163C66}" type="datetimeFigureOut">
              <a:rPr lang="el-GR" smtClean="0"/>
              <a:pPr/>
              <a:t>14/10/21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A6B28-5D92-463E-9537-01165E163C66}" type="datetimeFigureOut">
              <a:rPr lang="el-GR" smtClean="0"/>
              <a:pPr/>
              <a:t>14/10/21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l-GR"/>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4A2A6B28-5D92-463E-9537-01165E163C66}" type="datetimeFigureOut">
              <a:rPr lang="el-GR" smtClean="0"/>
              <a:pPr/>
              <a:t>14/10/21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101CD96-A706-4DC4-8536-2DA01B739037}" type="slidenum">
              <a:rPr lang="el-GR" smtClean="0"/>
              <a:pPr/>
              <a:t>‹#›</a:t>
            </a:fld>
            <a:endParaRPr lang="el-G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l-GR"/>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4A2A6B28-5D92-463E-9537-01165E163C66}" type="datetimeFigureOut">
              <a:rPr lang="el-GR" smtClean="0"/>
              <a:pPr/>
              <a:t>14/10/21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101CD96-A706-4DC4-8536-2DA01B73903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l-GR"/>
              <a:t>Στυλ κύριου τίτλου</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A2A6B28-5D92-463E-9537-01165E163C66}" type="datetimeFigureOut">
              <a:rPr lang="el-GR" smtClean="0"/>
              <a:pPr/>
              <a:t>14/10/21</a:t>
            </a:fld>
            <a:endParaRPr lang="el-G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l-G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101CD96-A706-4DC4-8536-2DA01B739037}" type="slidenum">
              <a:rPr lang="el-GR" smtClean="0"/>
              <a:pPr/>
              <a:t>‹#›</a:t>
            </a:fld>
            <a:endParaRPr lang="el-G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file:////var/folders/f5/rtphbfns19x2cxfm9x674dk00000gn/T/com.microsoft.Word/WebArchiveCopyPasteTempFiles/page6image3210480"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file:////var/folders/f5/rtphbfns19x2cxfm9x674dk00000gn/T/com.microsoft.Word/WebArchiveCopyPasteTempFiles/page6image3210480"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file:////var/folders/f5/rtphbfns19x2cxfm9x674dk00000gn/T/com.microsoft.Word/WebArchiveCopyPasteTempFiles/page6image3210480"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file:////var/folders/f5/rtphbfns19x2cxfm9x674dk00000gn/T/com.microsoft.Word/WebArchiveCopyPasteTempFiles/page6image3210480"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doi.org/10.1080/15388220.2015.1124340"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nces.ed.gov/"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348880"/>
            <a:ext cx="8229600" cy="2088232"/>
          </a:xfrm>
        </p:spPr>
        <p:txBody>
          <a:bodyPr>
            <a:normAutofit/>
          </a:bodyPr>
          <a:lstStyle/>
          <a:p>
            <a:pPr algn="ctr"/>
            <a:br>
              <a:rPr lang="el-GR" sz="2000" dirty="0"/>
            </a:br>
            <a:endParaRPr lang="el-GR" sz="2000" dirty="0">
              <a:effectLst/>
            </a:endParaRPr>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540" y="-15135"/>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0" y="-1341"/>
            <a:ext cx="1656184" cy="570576"/>
          </a:xfrm>
          <a:prstGeom prst="rect">
            <a:avLst/>
          </a:prstGeom>
        </p:spPr>
      </p:pic>
      <p:graphicFrame>
        <p:nvGraphicFramePr>
          <p:cNvPr id="7" name="5 - Πίνακας"/>
          <p:cNvGraphicFramePr>
            <a:graphicFrameLocks noGrp="1"/>
          </p:cNvGraphicFramePr>
          <p:nvPr>
            <p:extLst>
              <p:ext uri="{D42A27DB-BD31-4B8C-83A1-F6EECF244321}">
                <p14:modId xmlns:p14="http://schemas.microsoft.com/office/powerpoint/2010/main" val="458761490"/>
              </p:ext>
            </p:extLst>
          </p:nvPr>
        </p:nvGraphicFramePr>
        <p:xfrm>
          <a:off x="3131840" y="836712"/>
          <a:ext cx="3024336" cy="1944217"/>
        </p:xfrm>
        <a:graphic>
          <a:graphicData uri="http://schemas.openxmlformats.org/drawingml/2006/table">
            <a:tbl>
              <a:tblPr/>
              <a:tblGrid>
                <a:gridCol w="3024336">
                  <a:extLst>
                    <a:ext uri="{9D8B030D-6E8A-4147-A177-3AD203B41FA5}">
                      <a16:colId xmlns:a16="http://schemas.microsoft.com/office/drawing/2014/main" val="20000"/>
                    </a:ext>
                  </a:extLst>
                </a:gridCol>
              </a:tblGrid>
              <a:tr h="207395">
                <a:tc>
                  <a:txBody>
                    <a:bodyPr/>
                    <a:lstStyle/>
                    <a:p>
                      <a:pPr algn="ctr">
                        <a:lnSpc>
                          <a:spcPct val="115000"/>
                        </a:lnSpc>
                        <a:spcAft>
                          <a:spcPts val="0"/>
                        </a:spcAft>
                      </a:pPr>
                      <a:r>
                        <a:rPr lang="el-GR" sz="1100" dirty="0">
                          <a:latin typeface="Calibri"/>
                          <a:ea typeface="Calibri"/>
                          <a:cs typeface="Calibri"/>
                        </a:rPr>
                        <a:t>ΕΛΛΗΝΙΚΗ ΔΗΜΟΚΡΑΤΙΑ</a:t>
                      </a:r>
                      <a:endParaRPr lang="el-GR" sz="1100" dirty="0">
                        <a:latin typeface="Calibri"/>
                        <a:ea typeface="Calibri"/>
                        <a:cs typeface="Times New Roman"/>
                      </a:endParaRPr>
                    </a:p>
                  </a:txBody>
                  <a:tcPr marL="64502" marR="64502" marT="0" marB="0">
                    <a:lnL>
                      <a:noFill/>
                    </a:lnL>
                    <a:lnR>
                      <a:noFill/>
                    </a:lnR>
                    <a:lnT>
                      <a:noFill/>
                    </a:lnT>
                    <a:lnB>
                      <a:noFill/>
                    </a:lnB>
                  </a:tcPr>
                </a:tc>
                <a:extLst>
                  <a:ext uri="{0D108BD9-81ED-4DB2-BD59-A6C34878D82A}">
                    <a16:rowId xmlns:a16="http://schemas.microsoft.com/office/drawing/2014/main" val="10000"/>
                  </a:ext>
                </a:extLst>
              </a:tr>
              <a:tr h="868411">
                <a:tc>
                  <a:txBody>
                    <a:bodyPr/>
                    <a:lstStyle/>
                    <a:p>
                      <a:pPr algn="ctr">
                        <a:lnSpc>
                          <a:spcPct val="115000"/>
                        </a:lnSpc>
                        <a:spcAft>
                          <a:spcPts val="0"/>
                        </a:spcAft>
                      </a:pPr>
                      <a:endParaRPr lang="el-GR" sz="1100" dirty="0">
                        <a:latin typeface="Calibri"/>
                        <a:ea typeface="Calibri"/>
                        <a:cs typeface="Calibri"/>
                      </a:endParaRPr>
                    </a:p>
                    <a:p>
                      <a:pPr algn="ctr">
                        <a:lnSpc>
                          <a:spcPct val="115000"/>
                        </a:lnSpc>
                        <a:spcAft>
                          <a:spcPts val="0"/>
                        </a:spcAft>
                      </a:pPr>
                      <a:r>
                        <a:rPr lang="el-GR" sz="1100" dirty="0">
                          <a:latin typeface="Calibri"/>
                          <a:ea typeface="Calibri"/>
                          <a:cs typeface="Calibri"/>
                        </a:rPr>
                        <a:t>ΥΠΟΥΡΓΕΙΟ ΠΑΙΔΕΙΑΣ ΚΑΙ ΘΡΗΣΚΕΥΜΑΤΩΝ</a:t>
                      </a:r>
                      <a:endParaRPr lang="el-GR" sz="1100" dirty="0">
                        <a:latin typeface="Calibri"/>
                        <a:ea typeface="Calibri"/>
                        <a:cs typeface="Times New Roman"/>
                      </a:endParaRPr>
                    </a:p>
                    <a:p>
                      <a:pPr algn="ctr">
                        <a:lnSpc>
                          <a:spcPct val="115000"/>
                        </a:lnSpc>
                        <a:spcAft>
                          <a:spcPts val="0"/>
                        </a:spcAft>
                      </a:pPr>
                      <a:r>
                        <a:rPr lang="el-GR" sz="1100" dirty="0">
                          <a:latin typeface="Calibri"/>
                          <a:ea typeface="Calibri"/>
                          <a:cs typeface="Calibri"/>
                        </a:rPr>
                        <a:t>----</a:t>
                      </a:r>
                      <a:endParaRPr lang="el-GR" sz="1100" dirty="0">
                        <a:latin typeface="Calibri"/>
                        <a:ea typeface="Calibri"/>
                        <a:cs typeface="Times New Roman"/>
                      </a:endParaRPr>
                    </a:p>
                  </a:txBody>
                  <a:tcPr marL="64502" marR="64502" marT="0" marB="0">
                    <a:lnL>
                      <a:noFill/>
                    </a:lnL>
                    <a:lnR>
                      <a:noFill/>
                    </a:lnR>
                    <a:lnT>
                      <a:noFill/>
                    </a:lnT>
                    <a:lnB>
                      <a:noFill/>
                    </a:lnB>
                  </a:tcPr>
                </a:tc>
                <a:extLst>
                  <a:ext uri="{0D108BD9-81ED-4DB2-BD59-A6C34878D82A}">
                    <a16:rowId xmlns:a16="http://schemas.microsoft.com/office/drawing/2014/main" val="10001"/>
                  </a:ext>
                </a:extLst>
              </a:tr>
              <a:tr h="868411">
                <a:tc>
                  <a:txBody>
                    <a:bodyPr/>
                    <a:lstStyle/>
                    <a:p>
                      <a:pPr algn="ctr">
                        <a:lnSpc>
                          <a:spcPct val="115000"/>
                        </a:lnSpc>
                        <a:spcAft>
                          <a:spcPts val="0"/>
                        </a:spcAft>
                      </a:pPr>
                      <a:r>
                        <a:rPr lang="el-GR" sz="1100" dirty="0">
                          <a:latin typeface="Calibri"/>
                          <a:ea typeface="Calibri"/>
                          <a:cs typeface="Calibri"/>
                        </a:rPr>
                        <a:t>ΠΕΡΙΦΕΡΕΙΑΚΗ ΔΙΕΥΘΥΝΣΗ </a:t>
                      </a:r>
                      <a:endParaRPr lang="el-GR" sz="1100" dirty="0">
                        <a:latin typeface="Calibri"/>
                        <a:ea typeface="Calibri"/>
                        <a:cs typeface="Times New Roman"/>
                      </a:endParaRPr>
                    </a:p>
                    <a:p>
                      <a:pPr algn="ctr">
                        <a:lnSpc>
                          <a:spcPct val="115000"/>
                        </a:lnSpc>
                        <a:spcAft>
                          <a:spcPts val="0"/>
                        </a:spcAft>
                      </a:pPr>
                      <a:r>
                        <a:rPr lang="el-GR" sz="1100" dirty="0">
                          <a:latin typeface="Calibri"/>
                          <a:ea typeface="Calibri"/>
                          <a:cs typeface="Calibri"/>
                        </a:rPr>
                        <a:t>ΠΡΩΤΟΒΑΘΜΙΑΣ ΚΑΙ ΔΕΥΤΕΡΟΒΑΘΜΙΑΣ </a:t>
                      </a:r>
                      <a:endParaRPr lang="el-GR" sz="1100" dirty="0">
                        <a:latin typeface="Calibri"/>
                        <a:ea typeface="Calibri"/>
                        <a:cs typeface="Times New Roman"/>
                      </a:endParaRPr>
                    </a:p>
                    <a:p>
                      <a:pPr algn="ctr">
                        <a:lnSpc>
                          <a:spcPct val="115000"/>
                        </a:lnSpc>
                        <a:spcAft>
                          <a:spcPts val="0"/>
                        </a:spcAft>
                      </a:pPr>
                      <a:r>
                        <a:rPr lang="el-GR" sz="1100" dirty="0">
                          <a:latin typeface="Calibri"/>
                          <a:ea typeface="Calibri"/>
                          <a:cs typeface="Calibri"/>
                        </a:rPr>
                        <a:t>ΕΚΠΑΙΔΕΥΣΗΣ ΘΕΣΣΑΛΙΑΣ </a:t>
                      </a:r>
                      <a:endParaRPr lang="el-GR" sz="1100" dirty="0">
                        <a:latin typeface="Calibri"/>
                        <a:ea typeface="Calibri"/>
                        <a:cs typeface="Times New Roman"/>
                      </a:endParaRPr>
                    </a:p>
                  </a:txBody>
                  <a:tcPr marL="64502" marR="64502" marT="0" marB="0">
                    <a:lnL>
                      <a:noFill/>
                    </a:lnL>
                    <a:lnR>
                      <a:noFill/>
                    </a:lnR>
                    <a:lnT>
                      <a:noFill/>
                    </a:lnT>
                    <a:lnB>
                      <a:noFill/>
                    </a:lnB>
                  </a:tcPr>
                </a:tc>
                <a:extLst>
                  <a:ext uri="{0D108BD9-81ED-4DB2-BD59-A6C34878D82A}">
                    <a16:rowId xmlns:a16="http://schemas.microsoft.com/office/drawing/2014/main" val="10002"/>
                  </a:ext>
                </a:extLst>
              </a:tr>
            </a:tbl>
          </a:graphicData>
        </a:graphic>
      </p:graphicFrame>
      <p:pic>
        <p:nvPicPr>
          <p:cNvPr id="10" name="4 - Εικόνα" descr="ED"/>
          <p:cNvPicPr/>
          <p:nvPr/>
        </p:nvPicPr>
        <p:blipFill>
          <a:blip r:embed="rId4" cstate="print"/>
          <a:srcRect/>
          <a:stretch>
            <a:fillRect/>
          </a:stretch>
        </p:blipFill>
        <p:spPr bwMode="auto">
          <a:xfrm>
            <a:off x="4283968" y="403009"/>
            <a:ext cx="576064" cy="360040"/>
          </a:xfrm>
          <a:prstGeom prst="rect">
            <a:avLst/>
          </a:prstGeom>
          <a:noFill/>
          <a:ln w="9525">
            <a:noFill/>
            <a:miter lim="800000"/>
            <a:headEnd/>
            <a:tailEnd/>
          </a:ln>
        </p:spPr>
      </p:pic>
      <p:sp>
        <p:nvSpPr>
          <p:cNvPr id="9" name="Ορθογώνιο 8"/>
          <p:cNvSpPr/>
          <p:nvPr/>
        </p:nvSpPr>
        <p:spPr>
          <a:xfrm>
            <a:off x="1619672" y="4725144"/>
            <a:ext cx="6120680" cy="1261884"/>
          </a:xfrm>
          <a:prstGeom prst="rect">
            <a:avLst/>
          </a:prstGeom>
        </p:spPr>
        <p:txBody>
          <a:bodyPr wrap="square">
            <a:spAutoFit/>
          </a:bodyPr>
          <a:lstStyle/>
          <a:p>
            <a:pPr algn="ctr"/>
            <a:r>
              <a:rPr lang="el-GR" sz="2000" b="1" dirty="0">
                <a:latin typeface="Bookman Old Style" pitchFamily="18" charset="0"/>
              </a:rPr>
              <a:t>ΑΝΤΙΜΕΤΩΠΙΖΟΝΤΑΣ  τον  ΕΚΦΟΒΙΣΜΟ</a:t>
            </a:r>
            <a:r>
              <a:rPr lang="el-GR" sz="2000" b="1" dirty="0">
                <a:solidFill>
                  <a:schemeClr val="tx1">
                    <a:lumMod val="75000"/>
                  </a:schemeClr>
                </a:solidFill>
              </a:rPr>
              <a:t>                                       </a:t>
            </a:r>
          </a:p>
          <a:p>
            <a:pPr algn="ctr"/>
            <a:endParaRPr lang="el-GR" sz="2000" b="1" dirty="0">
              <a:solidFill>
                <a:schemeClr val="tx1">
                  <a:lumMod val="75000"/>
                </a:schemeClr>
              </a:solidFill>
              <a:latin typeface="Times New Roman" pitchFamily="18" charset="0"/>
              <a:cs typeface="Times New Roman" pitchFamily="18" charset="0"/>
            </a:endParaRPr>
          </a:p>
          <a:p>
            <a:pPr algn="ctr"/>
            <a:r>
              <a:rPr lang="el-GR" sz="1200" b="1" dirty="0">
                <a:solidFill>
                  <a:schemeClr val="tx1">
                    <a:lumMod val="75000"/>
                  </a:schemeClr>
                </a:solidFill>
                <a:latin typeface="Times New Roman" pitchFamily="18" charset="0"/>
                <a:cs typeface="Times New Roman" pitchFamily="18" charset="0"/>
              </a:rPr>
              <a:t>01.09.2019 – 31.08.2021</a:t>
            </a:r>
          </a:p>
          <a:p>
            <a:pPr algn="ctr"/>
            <a:r>
              <a:rPr lang="en-GB" sz="1200" b="1" dirty="0">
                <a:solidFill>
                  <a:schemeClr val="tx1">
                    <a:lumMod val="75000"/>
                  </a:schemeClr>
                </a:solidFill>
                <a:latin typeface="Times New Roman" pitchFamily="18" charset="0"/>
                <a:cs typeface="Times New Roman" pitchFamily="18" charset="0"/>
              </a:rPr>
              <a:t>Key Action 2: Strategic partnerships for school Education </a:t>
            </a:r>
            <a:endParaRPr lang="el-GR" sz="1200" b="1" dirty="0">
              <a:solidFill>
                <a:schemeClr val="tx1">
                  <a:lumMod val="75000"/>
                </a:schemeClr>
              </a:solidFill>
              <a:latin typeface="Times New Roman" pitchFamily="18" charset="0"/>
              <a:cs typeface="Times New Roman" pitchFamily="18" charset="0"/>
            </a:endParaRPr>
          </a:p>
          <a:p>
            <a:pPr algn="ctr"/>
            <a:r>
              <a:rPr lang="en-US" sz="1200" b="1" dirty="0">
                <a:solidFill>
                  <a:schemeClr val="tx1">
                    <a:lumMod val="75000"/>
                  </a:schemeClr>
                </a:solidFill>
                <a:latin typeface="Times New Roman" pitchFamily="18" charset="0"/>
                <a:cs typeface="Times New Roman" pitchFamily="18" charset="0"/>
              </a:rPr>
              <a:t>Id: 2019-1-IT02-</a:t>
            </a:r>
            <a:r>
              <a:rPr lang="en-GB" sz="1200" b="1" dirty="0">
                <a:solidFill>
                  <a:schemeClr val="tx1">
                    <a:lumMod val="75000"/>
                  </a:schemeClr>
                </a:solidFill>
                <a:latin typeface="Times New Roman" pitchFamily="18" charset="0"/>
                <a:cs typeface="Times New Roman" pitchFamily="18" charset="0"/>
              </a:rPr>
              <a:t>KA201-062355</a:t>
            </a:r>
            <a:endParaRPr lang="el-GR" sz="1200" b="1" dirty="0">
              <a:solidFill>
                <a:schemeClr val="tx1">
                  <a:lumMod val="75000"/>
                </a:schemeClr>
              </a:solidFill>
              <a:latin typeface="Times New Roman" pitchFamily="18" charset="0"/>
              <a:cs typeface="Times New Roman" pitchFamily="18" charset="0"/>
            </a:endParaRPr>
          </a:p>
        </p:txBody>
      </p:sp>
      <p:pic>
        <p:nvPicPr>
          <p:cNvPr id="8" name="Εικόνα 8">
            <a:extLst>
              <a:ext uri="{FF2B5EF4-FFF2-40B4-BE49-F238E27FC236}">
                <a16:creationId xmlns:a16="http://schemas.microsoft.com/office/drawing/2014/main" id="{F63036E5-4715-4EA6-A50D-F19D3DC360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696189" y="548680"/>
            <a:ext cx="2447811" cy="1023177"/>
          </a:xfrm>
          <a:prstGeom prst="rect">
            <a:avLst/>
          </a:prstGeom>
        </p:spPr>
      </p:pic>
      <p:pic>
        <p:nvPicPr>
          <p:cNvPr id="2049" name="Picture 1" descr="page10image3305664">
            <a:extLst>
              <a:ext uri="{FF2B5EF4-FFF2-40B4-BE49-F238E27FC236}">
                <a16:creationId xmlns:a16="http://schemas.microsoft.com/office/drawing/2014/main" id="{61FEBF96-8CC8-6343-A903-A04CBC5EB6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0295" y="2542694"/>
            <a:ext cx="3084289" cy="205784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age10image13671168">
            <a:extLst>
              <a:ext uri="{FF2B5EF4-FFF2-40B4-BE49-F238E27FC236}">
                <a16:creationId xmlns:a16="http://schemas.microsoft.com/office/drawing/2014/main" id="{6DF0A7EB-2811-4949-B377-6B11CCDD2F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086100" cy="25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8388988-BAD3-8447-9375-F66B9210CE1F}"/>
              </a:ext>
            </a:extLst>
          </p:cNvPr>
          <p:cNvSpPr txBox="1"/>
          <p:nvPr/>
        </p:nvSpPr>
        <p:spPr>
          <a:xfrm>
            <a:off x="3773710" y="3232610"/>
            <a:ext cx="3084289" cy="369332"/>
          </a:xfrm>
          <a:prstGeom prst="rect">
            <a:avLst/>
          </a:prstGeom>
          <a:noFill/>
        </p:spPr>
        <p:txBody>
          <a:bodyPr wrap="square">
            <a:spAutoFit/>
          </a:bodyPr>
          <a:lstStyle/>
          <a:p>
            <a:r>
              <a:rPr lang="en-US" sz="1800" b="1" dirty="0">
                <a:solidFill>
                  <a:schemeClr val="bg1"/>
                </a:solidFill>
              </a:rPr>
              <a:t>Against BUBBLE</a:t>
            </a:r>
            <a:endParaRPr lang="en-GR" dirty="0">
              <a:solidFill>
                <a:schemeClr val="bg1"/>
              </a:solidFill>
            </a:endParaRPr>
          </a:p>
        </p:txBody>
      </p:sp>
    </p:spTree>
    <p:extLst>
      <p:ext uri="{BB962C8B-B14F-4D97-AF65-F5344CB8AC3E}">
        <p14:creationId xmlns:p14="http://schemas.microsoft.com/office/powerpoint/2010/main" val="343303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8740080" cy="1034752"/>
          </a:xfrm>
        </p:spPr>
        <p:txBody>
          <a:bodyPr/>
          <a:lstStyle/>
          <a:p>
            <a:pPr algn="ctr"/>
            <a:r>
              <a:rPr lang="el-GR" dirty="0"/>
              <a:t>	</a:t>
            </a:r>
            <a:r>
              <a:rPr lang="el-GR" sz="2000" b="1" dirty="0"/>
              <a:t>ΠΑΡΑΓΩΓΑ ΕΡΓΑ</a:t>
            </a:r>
          </a:p>
        </p:txBody>
      </p:sp>
      <p:sp>
        <p:nvSpPr>
          <p:cNvPr id="3" name="2 - Θέση περιεχομένου"/>
          <p:cNvSpPr>
            <a:spLocks noGrp="1"/>
          </p:cNvSpPr>
          <p:nvPr>
            <p:ph idx="1"/>
          </p:nvPr>
        </p:nvSpPr>
        <p:spPr>
          <a:xfrm>
            <a:off x="683568" y="1412776"/>
            <a:ext cx="7622232" cy="4392488"/>
          </a:xfrm>
        </p:spPr>
        <p:txBody>
          <a:bodyPr>
            <a:normAutofit fontScale="62500" lnSpcReduction="20000"/>
          </a:bodyPr>
          <a:lstStyle/>
          <a:p>
            <a:pPr>
              <a:buNone/>
            </a:pPr>
            <a:endParaRPr lang="el-GR" sz="1900" b="1" dirty="0">
              <a:solidFill>
                <a:srgbClr val="002060"/>
              </a:solidFill>
            </a:endParaRPr>
          </a:p>
          <a:p>
            <a:pPr algn="ctr">
              <a:buNone/>
            </a:pPr>
            <a:r>
              <a:rPr lang="el-GR" sz="1900" b="1" dirty="0">
                <a:solidFill>
                  <a:srgbClr val="002060"/>
                </a:solidFill>
              </a:rPr>
              <a:t>1</a:t>
            </a:r>
            <a:r>
              <a:rPr lang="el-GR" sz="1900" b="1" baseline="30000" dirty="0">
                <a:solidFill>
                  <a:srgbClr val="002060"/>
                </a:solidFill>
              </a:rPr>
              <a:t>ο</a:t>
            </a:r>
            <a:r>
              <a:rPr lang="el-GR" sz="1900" b="1" dirty="0">
                <a:solidFill>
                  <a:srgbClr val="002060"/>
                </a:solidFill>
              </a:rPr>
              <a:t> ΕΡΓΟ: ΑΝΑΛΥΣΗ ΑΝΑΓΚΩΝ &amp; ΕΡΕΥΝΑ ΠΕΔΙΟΥ</a:t>
            </a:r>
            <a:r>
              <a:rPr lang="en-US" sz="1900" b="1" dirty="0">
                <a:solidFill>
                  <a:srgbClr val="002060"/>
                </a:solidFill>
              </a:rPr>
              <a:t> </a:t>
            </a:r>
          </a:p>
          <a:p>
            <a:pPr>
              <a:buNone/>
            </a:pPr>
            <a:endParaRPr lang="el-GR" sz="1900" b="1" dirty="0">
              <a:solidFill>
                <a:schemeClr val="accent3">
                  <a:lumMod val="60000"/>
                  <a:lumOff val="40000"/>
                </a:schemeClr>
              </a:solidFill>
            </a:endParaRPr>
          </a:p>
          <a:p>
            <a:pPr algn="just">
              <a:lnSpc>
                <a:spcPct val="120000"/>
              </a:lnSpc>
            </a:pPr>
            <a:r>
              <a:rPr lang="el-GR" sz="1900" b="1" dirty="0"/>
              <a:t>Διεξαγωγή έρευνας αναφορικά με τις θεωρίες, τις πρακτικές και τις πολιτικές που εφαρμόζονται στη χώρα μας για την αντιμετώπιση του εκφοβισμού</a:t>
            </a:r>
          </a:p>
          <a:p>
            <a:pPr algn="just">
              <a:lnSpc>
                <a:spcPct val="120000"/>
              </a:lnSpc>
            </a:pPr>
            <a:endParaRPr lang="en-US" sz="1900" b="1" dirty="0"/>
          </a:p>
          <a:p>
            <a:pPr algn="just">
              <a:lnSpc>
                <a:spcPct val="120000"/>
              </a:lnSpc>
            </a:pPr>
            <a:r>
              <a:rPr lang="el-GR" sz="1900" b="1" dirty="0"/>
              <a:t>Διανομή ερωτηματολογίων για τη διερεύνηση των αναγκών, γνώσεων &amp; εμπειριών αναφορικά με τον εκφοβισμό προς τα παιδιά με </a:t>
            </a:r>
            <a:r>
              <a:rPr lang="en-US" sz="1900" b="1" dirty="0"/>
              <a:t>ASD </a:t>
            </a:r>
            <a:r>
              <a:rPr lang="el-GR" sz="1900" b="1" dirty="0"/>
              <a:t> απευθυνόμενα στους:</a:t>
            </a:r>
          </a:p>
          <a:p>
            <a:pPr marL="0" indent="0" algn="just">
              <a:lnSpc>
                <a:spcPct val="120000"/>
              </a:lnSpc>
              <a:buNone/>
            </a:pPr>
            <a:r>
              <a:rPr lang="el-GR" sz="1900" b="1" dirty="0"/>
              <a:t>  </a:t>
            </a:r>
            <a:endParaRPr lang="en-US" sz="1900" b="1" dirty="0"/>
          </a:p>
          <a:p>
            <a:pPr algn="just">
              <a:lnSpc>
                <a:spcPct val="120000"/>
              </a:lnSpc>
              <a:buNone/>
            </a:pPr>
            <a:r>
              <a:rPr lang="en-US" sz="1900" b="1" dirty="0"/>
              <a:t>       </a:t>
            </a:r>
            <a:r>
              <a:rPr lang="el-GR" sz="1900" b="1" dirty="0"/>
              <a:t>α) εκπαιδευτικούς</a:t>
            </a:r>
          </a:p>
          <a:p>
            <a:pPr algn="just">
              <a:lnSpc>
                <a:spcPct val="120000"/>
              </a:lnSpc>
              <a:buNone/>
            </a:pPr>
            <a:endParaRPr lang="el-GR" sz="1900" b="1" dirty="0"/>
          </a:p>
          <a:p>
            <a:pPr algn="just">
              <a:lnSpc>
                <a:spcPct val="120000"/>
              </a:lnSpc>
              <a:buNone/>
            </a:pPr>
            <a:r>
              <a:rPr lang="el-GR" sz="1900" b="1" dirty="0"/>
              <a:t>       β) βοηθητικό προσωπικό</a:t>
            </a:r>
          </a:p>
          <a:p>
            <a:pPr algn="just">
              <a:lnSpc>
                <a:spcPct val="120000"/>
              </a:lnSpc>
              <a:buNone/>
            </a:pPr>
            <a:endParaRPr lang="el-GR" sz="1900" b="1" dirty="0"/>
          </a:p>
          <a:p>
            <a:pPr algn="just">
              <a:lnSpc>
                <a:spcPct val="120000"/>
              </a:lnSpc>
              <a:buNone/>
            </a:pPr>
            <a:r>
              <a:rPr lang="el-GR" sz="1900" b="1" dirty="0"/>
              <a:t>       γ) γονείς</a:t>
            </a:r>
          </a:p>
          <a:p>
            <a:pPr algn="just">
              <a:lnSpc>
                <a:spcPct val="120000"/>
              </a:lnSpc>
              <a:buNone/>
            </a:pPr>
            <a:endParaRPr lang="el-GR" sz="1900" b="1" dirty="0"/>
          </a:p>
          <a:p>
            <a:pPr algn="just">
              <a:lnSpc>
                <a:spcPct val="120000"/>
              </a:lnSpc>
              <a:buNone/>
            </a:pPr>
            <a:r>
              <a:rPr lang="el-GR" sz="1900" b="1" dirty="0"/>
              <a:t>       δ) μαθητές</a:t>
            </a:r>
          </a:p>
          <a:p>
            <a:pPr algn="just">
              <a:lnSpc>
                <a:spcPct val="120000"/>
              </a:lnSpc>
              <a:buNone/>
            </a:pPr>
            <a:r>
              <a:rPr lang="el-GR" sz="1900" b="1" dirty="0"/>
              <a:t>                                              </a:t>
            </a:r>
          </a:p>
          <a:p>
            <a:pPr algn="just">
              <a:lnSpc>
                <a:spcPct val="120000"/>
              </a:lnSpc>
            </a:pPr>
            <a:r>
              <a:rPr lang="el-GR" sz="1900" b="1" dirty="0"/>
              <a:t>Συγγραφή διεθνικής μελέτης με αξιοποίηση όλων των παραπάνω στοιχείων της έρευνας και με εξαγωγή συμπερασμάτων ενδεικτικών της τοποθέτησης των εμπλεκομένων στο ζήτημα του εκφοβισμού προς τους μαθητές με </a:t>
            </a:r>
            <a:r>
              <a:rPr lang="en-US" sz="1900" b="1" dirty="0"/>
              <a:t>ASD</a:t>
            </a:r>
            <a:r>
              <a:rPr lang="el-GR" sz="1900" b="1" dirty="0"/>
              <a:t>, βάσει των στατιστικών στοιχείων</a:t>
            </a:r>
          </a:p>
          <a:p>
            <a:pPr>
              <a:buNone/>
            </a:pPr>
            <a:r>
              <a:rPr lang="el-GR" sz="1500" b="1" dirty="0"/>
              <a:t>                                                 </a:t>
            </a:r>
          </a:p>
          <a:p>
            <a:pPr>
              <a:buNone/>
            </a:pPr>
            <a:endParaRPr lang="el-GR" sz="18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23322"/>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2208"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692696"/>
            <a:ext cx="2447811" cy="1023177"/>
          </a:xfrm>
          <a:prstGeom prst="rect">
            <a:avLst/>
          </a:prstGeom>
        </p:spPr>
      </p:pic>
      <p:pic>
        <p:nvPicPr>
          <p:cNvPr id="3073" name="Picture 1" descr="page10image3305664">
            <a:extLst>
              <a:ext uri="{FF2B5EF4-FFF2-40B4-BE49-F238E27FC236}">
                <a16:creationId xmlns:a16="http://schemas.microsoft.com/office/drawing/2014/main" id="{F3296876-F7E1-8C44-B1AC-211ED345B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1794" y="2852936"/>
            <a:ext cx="3088789" cy="20608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10image13671168">
            <a:extLst>
              <a:ext uri="{FF2B5EF4-FFF2-40B4-BE49-F238E27FC236}">
                <a16:creationId xmlns:a16="http://schemas.microsoft.com/office/drawing/2014/main" id="{F7F830BA-99E6-4B4A-A3BC-EBC62DD007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086100" cy="25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39" y="425242"/>
            <a:ext cx="6068203" cy="987534"/>
          </a:xfrm>
        </p:spPr>
        <p:txBody>
          <a:bodyPr>
            <a:normAutofit/>
          </a:bodyPr>
          <a:lstStyle/>
          <a:p>
            <a:pPr algn="ctr"/>
            <a:r>
              <a:rPr lang="el-GR" sz="2000" b="1" dirty="0"/>
              <a:t>ΠΑΡΑΓΩΓΑ ΕΡΓΑ</a:t>
            </a:r>
          </a:p>
        </p:txBody>
      </p:sp>
      <p:sp>
        <p:nvSpPr>
          <p:cNvPr id="3" name="2 - Θέση περιεχομένου"/>
          <p:cNvSpPr>
            <a:spLocks noGrp="1"/>
          </p:cNvSpPr>
          <p:nvPr>
            <p:ph idx="1"/>
          </p:nvPr>
        </p:nvSpPr>
        <p:spPr>
          <a:xfrm>
            <a:off x="590628" y="1276292"/>
            <a:ext cx="7550224" cy="4608512"/>
          </a:xfrm>
        </p:spPr>
        <p:txBody>
          <a:bodyPr>
            <a:normAutofit/>
          </a:bodyPr>
          <a:lstStyle/>
          <a:p>
            <a:pPr marL="0" indent="0" algn="ctr">
              <a:buNone/>
            </a:pPr>
            <a:r>
              <a:rPr lang="en-US" sz="1300" b="1" dirty="0">
                <a:solidFill>
                  <a:srgbClr val="002060"/>
                </a:solidFill>
                <a:latin typeface="Times New Roman" pitchFamily="18" charset="0"/>
                <a:cs typeface="Times New Roman" pitchFamily="18" charset="0"/>
              </a:rPr>
              <a:t>2</a:t>
            </a:r>
            <a:r>
              <a:rPr lang="el-GR" sz="1300" b="1" baseline="30000" dirty="0">
                <a:solidFill>
                  <a:srgbClr val="002060"/>
                </a:solidFill>
                <a:latin typeface="Times New Roman" pitchFamily="18" charset="0"/>
                <a:cs typeface="Times New Roman" pitchFamily="18" charset="0"/>
              </a:rPr>
              <a:t>ο</a:t>
            </a:r>
            <a:r>
              <a:rPr lang="el-GR" sz="1300" b="1" dirty="0">
                <a:solidFill>
                  <a:srgbClr val="002060"/>
                </a:solidFill>
                <a:latin typeface="Times New Roman" pitchFamily="18" charset="0"/>
                <a:cs typeface="Times New Roman" pitchFamily="18" charset="0"/>
              </a:rPr>
              <a:t> ΕΡΓΟ: </a:t>
            </a:r>
            <a:r>
              <a:rPr lang="en-US" sz="1300" b="1" dirty="0">
                <a:solidFill>
                  <a:srgbClr val="002060"/>
                </a:solidFill>
                <a:latin typeface="Times New Roman" pitchFamily="18" charset="0"/>
                <a:cs typeface="Times New Roman" pitchFamily="18" charset="0"/>
              </a:rPr>
              <a:t>TRAINING COURSE MATERIALS</a:t>
            </a:r>
          </a:p>
          <a:p>
            <a:pPr marL="0" indent="0" algn="ctr">
              <a:buNone/>
            </a:pPr>
            <a:endParaRPr lang="en-US" sz="1300" b="1" dirty="0">
              <a:solidFill>
                <a:srgbClr val="002060"/>
              </a:solidFill>
              <a:latin typeface="Times New Roman" pitchFamily="18" charset="0"/>
              <a:cs typeface="Times New Roman" pitchFamily="18" charset="0"/>
            </a:endParaRPr>
          </a:p>
          <a:p>
            <a:pPr algn="ctr">
              <a:buNone/>
            </a:pPr>
            <a:r>
              <a:rPr lang="el-GR" sz="1300" b="1" dirty="0">
                <a:solidFill>
                  <a:schemeClr val="tx1"/>
                </a:solidFill>
                <a:latin typeface="Times New Roman" pitchFamily="18" charset="0"/>
                <a:cs typeface="Times New Roman" pitchFamily="18" charset="0"/>
              </a:rPr>
              <a:t> </a:t>
            </a:r>
            <a:r>
              <a:rPr lang="en-US" sz="1300" b="1" dirty="0">
                <a:solidFill>
                  <a:schemeClr val="tx1"/>
                </a:solidFill>
                <a:latin typeface="Times New Roman" pitchFamily="18" charset="0"/>
                <a:cs typeface="Times New Roman" pitchFamily="18" charset="0"/>
              </a:rPr>
              <a:t>Educational Activities: </a:t>
            </a:r>
            <a:r>
              <a:rPr lang="el-GR" sz="1300" b="1" dirty="0">
                <a:solidFill>
                  <a:schemeClr val="tx1"/>
                </a:solidFill>
                <a:latin typeface="Times New Roman" pitchFamily="18" charset="0"/>
                <a:cs typeface="Times New Roman" pitchFamily="18" charset="0"/>
              </a:rPr>
              <a:t>Σεμινάριο κατάρτισης</a:t>
            </a:r>
            <a:r>
              <a:rPr lang="en-US" sz="1300" b="1" dirty="0">
                <a:solidFill>
                  <a:schemeClr val="tx1"/>
                </a:solidFill>
                <a:latin typeface="Times New Roman" pitchFamily="18" charset="0"/>
                <a:cs typeface="Times New Roman" pitchFamily="18" charset="0"/>
              </a:rPr>
              <a:t>:</a:t>
            </a:r>
            <a:r>
              <a:rPr lang="el-GR" sz="1300" b="1" dirty="0">
                <a:solidFill>
                  <a:schemeClr val="tx1"/>
                </a:solidFill>
                <a:latin typeface="Times New Roman" pitchFamily="18" charset="0"/>
                <a:cs typeface="Times New Roman" pitchFamily="18" charset="0"/>
              </a:rPr>
              <a:t> </a:t>
            </a:r>
          </a:p>
          <a:p>
            <a:pPr algn="ctr">
              <a:buNone/>
            </a:pPr>
            <a:endParaRPr lang="el-GR" sz="1300" b="1" dirty="0">
              <a:solidFill>
                <a:schemeClr val="tx1"/>
              </a:solidFill>
              <a:latin typeface="Times New Roman" pitchFamily="18" charset="0"/>
              <a:cs typeface="Times New Roman" pitchFamily="18" charset="0"/>
            </a:endParaRPr>
          </a:p>
          <a:p>
            <a:pPr algn="just"/>
            <a:r>
              <a:rPr lang="el-GR" sz="1300" b="1" dirty="0">
                <a:solidFill>
                  <a:schemeClr val="tx1"/>
                </a:solidFill>
                <a:latin typeface="Times New Roman" pitchFamily="18" charset="0"/>
                <a:cs typeface="Times New Roman" pitchFamily="18" charset="0"/>
              </a:rPr>
              <a:t>Προσανατολίζεται αρχικά στην </a:t>
            </a:r>
            <a:r>
              <a:rPr lang="el-GR" sz="1300" b="1" dirty="0" err="1">
                <a:solidFill>
                  <a:schemeClr val="tx1"/>
                </a:solidFill>
                <a:latin typeface="Times New Roman" pitchFamily="18" charset="0"/>
                <a:cs typeface="Times New Roman" pitchFamily="18" charset="0"/>
              </a:rPr>
              <a:t>ευαισθητοπο</a:t>
            </a:r>
            <a:r>
              <a:rPr lang="en-US" sz="1300" b="1" dirty="0" err="1">
                <a:solidFill>
                  <a:schemeClr val="tx1"/>
                </a:solidFill>
                <a:latin typeface="Times New Roman" pitchFamily="18" charset="0"/>
                <a:cs typeface="Times New Roman" pitchFamily="18" charset="0"/>
              </a:rPr>
              <a:t>ί</a:t>
            </a:r>
            <a:r>
              <a:rPr lang="el-GR" sz="1300" b="1" dirty="0" err="1">
                <a:solidFill>
                  <a:schemeClr val="tx1"/>
                </a:solidFill>
                <a:latin typeface="Times New Roman" pitchFamily="18" charset="0"/>
                <a:cs typeface="Times New Roman" pitchFamily="18" charset="0"/>
              </a:rPr>
              <a:t>ηση</a:t>
            </a:r>
            <a:r>
              <a:rPr lang="el-GR" sz="1300" b="1" dirty="0">
                <a:solidFill>
                  <a:schemeClr val="tx1"/>
                </a:solidFill>
                <a:latin typeface="Times New Roman" pitchFamily="18" charset="0"/>
                <a:cs typeface="Times New Roman" pitchFamily="18" charset="0"/>
              </a:rPr>
              <a:t>, ενημέρωση και εκπαίδευση όλων των εμπλεκομένων, επειδή οι εκπαιδευτικές εμπειρίες σχετικά με τον εκφοβισμό και τον </a:t>
            </a:r>
            <a:r>
              <a:rPr lang="el-GR" sz="1300" b="1" dirty="0" err="1">
                <a:solidFill>
                  <a:schemeClr val="tx1"/>
                </a:solidFill>
                <a:latin typeface="Times New Roman" pitchFamily="18" charset="0"/>
                <a:cs typeface="Times New Roman" pitchFamily="18" charset="0"/>
              </a:rPr>
              <a:t>κυβερνο</a:t>
            </a:r>
            <a:r>
              <a:rPr lang="el-GR" sz="1300" b="1" dirty="0">
                <a:solidFill>
                  <a:schemeClr val="tx1"/>
                </a:solidFill>
                <a:latin typeface="Times New Roman" pitchFamily="18" charset="0"/>
                <a:cs typeface="Times New Roman" pitchFamily="18" charset="0"/>
              </a:rPr>
              <a:t> -εκφοβισμό στις διάφορες εταιρικές χώρες μπορεί να είναι πολύ διαφορετικές (1</a:t>
            </a:r>
            <a:r>
              <a:rPr lang="el-GR" sz="1300" b="1" baseline="30000" dirty="0">
                <a:solidFill>
                  <a:schemeClr val="tx1"/>
                </a:solidFill>
                <a:latin typeface="Times New Roman" pitchFamily="18" charset="0"/>
                <a:cs typeface="Times New Roman" pitchFamily="18" charset="0"/>
              </a:rPr>
              <a:t>η</a:t>
            </a:r>
            <a:r>
              <a:rPr lang="el-GR" sz="1300" b="1" dirty="0">
                <a:solidFill>
                  <a:schemeClr val="tx1"/>
                </a:solidFill>
                <a:latin typeface="Times New Roman" pitchFamily="18" charset="0"/>
                <a:cs typeface="Times New Roman" pitchFamily="18" charset="0"/>
              </a:rPr>
              <a:t> Ενότητα/ το σύνολο των μαθητών και αυτών με αυτισμό υψηλής λειτουργικότητας/</a:t>
            </a:r>
            <a:r>
              <a:rPr lang="en-US" sz="1300" b="1" dirty="0">
                <a:solidFill>
                  <a:schemeClr val="tx1"/>
                </a:solidFill>
                <a:latin typeface="Times New Roman" pitchFamily="18" charset="0"/>
                <a:cs typeface="Times New Roman" pitchFamily="18" charset="0"/>
              </a:rPr>
              <a:t>Asperger’s</a:t>
            </a:r>
            <a:r>
              <a:rPr lang="el-GR" sz="1300" b="1" dirty="0">
                <a:solidFill>
                  <a:schemeClr val="tx1"/>
                </a:solidFill>
                <a:latin typeface="Times New Roman" pitchFamily="18" charset="0"/>
                <a:cs typeface="Times New Roman" pitchFamily="18" charset="0"/>
              </a:rPr>
              <a:t> &amp; γονείς, εκπαιδευτικοί και σχολικό προσωπικό) </a:t>
            </a:r>
          </a:p>
          <a:p>
            <a:pPr algn="just"/>
            <a:endParaRPr lang="el-GR" sz="1300" b="1" dirty="0">
              <a:solidFill>
                <a:schemeClr val="tx1"/>
              </a:solidFill>
              <a:latin typeface="Times New Roman" pitchFamily="18" charset="0"/>
              <a:cs typeface="Times New Roman" pitchFamily="18" charset="0"/>
            </a:endParaRPr>
          </a:p>
          <a:p>
            <a:pPr algn="just"/>
            <a:r>
              <a:rPr lang="el-GR" sz="1300" b="1" dirty="0">
                <a:solidFill>
                  <a:schemeClr val="tx1"/>
                </a:solidFill>
                <a:latin typeface="Times New Roman" pitchFamily="18" charset="0"/>
                <a:cs typeface="Times New Roman" pitchFamily="18" charset="0"/>
              </a:rPr>
              <a:t>Διαφοροποιείται στη συνέχεια σε επιμέρους ενότητες, σεβόμενο τον ρόλο του κάθε εμπλεκομένου (Ενότητα 2/ γονείς, Ενότητα 3/ εκπαιδευτικοί και Ενότητα 4/ προσωπικό του σχολείου)</a:t>
            </a:r>
          </a:p>
          <a:p>
            <a:pPr marL="0" indent="0" algn="just">
              <a:buNone/>
            </a:pPr>
            <a:endParaRPr lang="el-GR" sz="1300" b="1" dirty="0">
              <a:solidFill>
                <a:schemeClr val="tx1"/>
              </a:solidFill>
              <a:latin typeface="Times New Roman" pitchFamily="18" charset="0"/>
              <a:cs typeface="Times New Roman" pitchFamily="18" charset="0"/>
            </a:endParaRPr>
          </a:p>
          <a:p>
            <a:pPr algn="just"/>
            <a:r>
              <a:rPr lang="el-GR" sz="1400" b="1" dirty="0"/>
              <a:t>Μετά από μια σύντομη θεωρητική εισαγωγή, θα προτιμηθεί η βιωματική και </a:t>
            </a:r>
            <a:r>
              <a:rPr lang="el-GR" sz="1400" b="1" dirty="0" err="1"/>
              <a:t>διαδραστική</a:t>
            </a:r>
            <a:r>
              <a:rPr lang="el-GR" sz="1400" b="1" dirty="0"/>
              <a:t> μάθηση, παρέχοντας κατευθυντήριες γραμμές και συγκεκριμένα παραδείγματα</a:t>
            </a:r>
          </a:p>
          <a:p>
            <a:pPr algn="just">
              <a:buNone/>
            </a:pPr>
            <a:r>
              <a:rPr lang="el-GR" sz="1400" b="1" dirty="0"/>
              <a:t>  </a:t>
            </a:r>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840"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764704"/>
            <a:ext cx="2447811" cy="1023177"/>
          </a:xfrm>
          <a:prstGeom prst="rect">
            <a:avLst/>
          </a:prstGeom>
        </p:spPr>
      </p:pic>
      <p:pic>
        <p:nvPicPr>
          <p:cNvPr id="7" name="Picture 4" descr="page6image3210480">
            <a:extLst>
              <a:ext uri="{FF2B5EF4-FFF2-40B4-BE49-F238E27FC236}">
                <a16:creationId xmlns:a16="http://schemas.microsoft.com/office/drawing/2014/main" id="{D4D49D2B-9FFF-2E4C-874F-762950ACAAE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48132" y="1196752"/>
            <a:ext cx="1530578" cy="1396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39" y="425242"/>
            <a:ext cx="6068203" cy="987534"/>
          </a:xfrm>
        </p:spPr>
        <p:txBody>
          <a:bodyPr>
            <a:normAutofit/>
          </a:bodyPr>
          <a:lstStyle/>
          <a:p>
            <a:pPr algn="ctr"/>
            <a:r>
              <a:rPr lang="el-GR" sz="2000" b="1" dirty="0"/>
              <a:t>ΠΑΡΑΓΩΓΑ ΕΡΓΑ</a:t>
            </a:r>
          </a:p>
        </p:txBody>
      </p:sp>
      <p:sp>
        <p:nvSpPr>
          <p:cNvPr id="3" name="2 - Θέση περιεχομένου" descr=" "/>
          <p:cNvSpPr>
            <a:spLocks noGrp="1"/>
          </p:cNvSpPr>
          <p:nvPr>
            <p:ph idx="1"/>
          </p:nvPr>
        </p:nvSpPr>
        <p:spPr>
          <a:xfrm>
            <a:off x="755576" y="1484784"/>
            <a:ext cx="7550224" cy="4608512"/>
          </a:xfrm>
        </p:spPr>
        <p:txBody>
          <a:bodyPr>
            <a:normAutofit/>
          </a:bodyPr>
          <a:lstStyle/>
          <a:p>
            <a:pPr algn="ctr"/>
            <a:r>
              <a:rPr lang="en-US" sz="1300" b="1" dirty="0">
                <a:solidFill>
                  <a:srgbClr val="002060"/>
                </a:solidFill>
                <a:latin typeface="Times New Roman" pitchFamily="18" charset="0"/>
                <a:cs typeface="Times New Roman" pitchFamily="18" charset="0"/>
              </a:rPr>
              <a:t>2</a:t>
            </a:r>
            <a:r>
              <a:rPr lang="el-GR" sz="1300" b="1" baseline="30000" dirty="0">
                <a:solidFill>
                  <a:srgbClr val="002060"/>
                </a:solidFill>
                <a:latin typeface="Times New Roman" pitchFamily="18" charset="0"/>
                <a:cs typeface="Times New Roman" pitchFamily="18" charset="0"/>
              </a:rPr>
              <a:t>ο</a:t>
            </a:r>
            <a:r>
              <a:rPr lang="el-GR" sz="1300" b="1" dirty="0">
                <a:solidFill>
                  <a:srgbClr val="002060"/>
                </a:solidFill>
                <a:latin typeface="Times New Roman" pitchFamily="18" charset="0"/>
                <a:cs typeface="Times New Roman" pitchFamily="18" charset="0"/>
              </a:rPr>
              <a:t> ΕΡΓΟ: </a:t>
            </a:r>
            <a:r>
              <a:rPr lang="en-US" sz="1300" b="1" dirty="0">
                <a:solidFill>
                  <a:srgbClr val="002060"/>
                </a:solidFill>
                <a:latin typeface="Times New Roman" pitchFamily="18" charset="0"/>
                <a:cs typeface="Times New Roman" pitchFamily="18" charset="0"/>
              </a:rPr>
              <a:t>TRAINING COURSE MATERIALS</a:t>
            </a:r>
          </a:p>
          <a:p>
            <a:pPr algn="ctr">
              <a:buNone/>
            </a:pPr>
            <a:endParaRPr lang="el-GR" sz="1300" b="1" dirty="0">
              <a:solidFill>
                <a:srgbClr val="002060"/>
              </a:solidFill>
              <a:latin typeface="Times New Roman" pitchFamily="18" charset="0"/>
              <a:cs typeface="Times New Roman" pitchFamily="18" charset="0"/>
            </a:endParaRPr>
          </a:p>
          <a:p>
            <a:pPr algn="ctr">
              <a:buNone/>
            </a:pPr>
            <a:r>
              <a:rPr lang="en-US" sz="1300" b="1" dirty="0">
                <a:solidFill>
                  <a:schemeClr val="tx1"/>
                </a:solidFill>
                <a:latin typeface="Times New Roman" pitchFamily="18" charset="0"/>
                <a:cs typeface="Times New Roman" pitchFamily="18" charset="0"/>
              </a:rPr>
              <a:t>Educational Activities: </a:t>
            </a:r>
            <a:r>
              <a:rPr lang="el-GR" sz="1300" b="1" dirty="0">
                <a:solidFill>
                  <a:schemeClr val="tx1"/>
                </a:solidFill>
                <a:latin typeface="Times New Roman" pitchFamily="18" charset="0"/>
                <a:cs typeface="Times New Roman" pitchFamily="18" charset="0"/>
              </a:rPr>
              <a:t>Σεμινάριο κατάρτισης</a:t>
            </a:r>
            <a:r>
              <a:rPr lang="en-US" sz="1300" b="1" dirty="0">
                <a:solidFill>
                  <a:schemeClr val="tx1"/>
                </a:solidFill>
                <a:latin typeface="Times New Roman" pitchFamily="18" charset="0"/>
                <a:cs typeface="Times New Roman" pitchFamily="18" charset="0"/>
              </a:rPr>
              <a:t>:</a:t>
            </a:r>
            <a:r>
              <a:rPr lang="el-GR" sz="1300" b="1" dirty="0">
                <a:solidFill>
                  <a:schemeClr val="tx1"/>
                </a:solidFill>
                <a:latin typeface="Times New Roman" pitchFamily="18" charset="0"/>
                <a:cs typeface="Times New Roman" pitchFamily="18" charset="0"/>
              </a:rPr>
              <a:t> </a:t>
            </a:r>
          </a:p>
          <a:p>
            <a:pPr algn="ctr">
              <a:buNone/>
            </a:pPr>
            <a:endParaRPr lang="el-GR" sz="1300" b="1" dirty="0">
              <a:solidFill>
                <a:schemeClr val="tx1"/>
              </a:solidFill>
              <a:latin typeface="Times New Roman" pitchFamily="18" charset="0"/>
              <a:cs typeface="Times New Roman" pitchFamily="18" charset="0"/>
            </a:endParaRPr>
          </a:p>
          <a:p>
            <a:pPr algn="ctr">
              <a:buNone/>
            </a:pPr>
            <a:r>
              <a:rPr lang="el-GR" sz="1400" b="1" dirty="0"/>
              <a:t>Ικανότητες/ Αποτελέσματα: Ενότητα 1       </a:t>
            </a:r>
          </a:p>
          <a:p>
            <a:pPr algn="ctr">
              <a:buNone/>
            </a:pPr>
            <a:endParaRPr lang="el-GR" sz="1400" b="1" dirty="0"/>
          </a:p>
          <a:p>
            <a:pPr algn="just"/>
            <a:r>
              <a:rPr lang="el-GR" sz="1400" b="1" dirty="0"/>
              <a:t>Να είναι σε θέση ο εμπλεκόμενος (μαθητής, γονέας, εκπαιδευτικός, προσωπικό) να παρατηρήσει μια κατάσταση και να την αναλύσει</a:t>
            </a:r>
          </a:p>
          <a:p>
            <a:pPr algn="just"/>
            <a:endParaRPr lang="el-GR" sz="1400" b="1" dirty="0"/>
          </a:p>
          <a:p>
            <a:pPr algn="just"/>
            <a:r>
              <a:rPr lang="el-GR" sz="1400" b="1" dirty="0"/>
              <a:t>Να είναι σε θέση να μεταφέρει στο σύνολο της σχολικής κοινότητας τις σκέψεις του με τον κατάλληλο τρόπο, να μοιράζεται τις ιδέες του και να συνεργάζεται με τους άλλους</a:t>
            </a:r>
          </a:p>
          <a:p>
            <a:pPr algn="just"/>
            <a:endParaRPr lang="el-GR" sz="1400" b="1" dirty="0"/>
          </a:p>
          <a:p>
            <a:pPr algn="just"/>
            <a:r>
              <a:rPr lang="el-GR" sz="1400" b="1" dirty="0"/>
              <a:t>Να διαμορφωθεί ένα πρωτόκολλο για κατάσταση έκτακτης ανάγκης (ορισμός της ομάδας, ανάλυση της υπόθεσης, ενέργειες προώθησης σε διαφορετικά πλαίσια)</a:t>
            </a:r>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840"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764704"/>
            <a:ext cx="2447811" cy="1023177"/>
          </a:xfrm>
          <a:prstGeom prst="rect">
            <a:avLst/>
          </a:prstGeom>
        </p:spPr>
      </p:pic>
      <p:sp>
        <p:nvSpPr>
          <p:cNvPr id="7" name="Rectangle 4">
            <a:extLst>
              <a:ext uri="{FF2B5EF4-FFF2-40B4-BE49-F238E27FC236}">
                <a16:creationId xmlns:a16="http://schemas.microsoft.com/office/drawing/2014/main" id="{7579A922-5804-2B41-8222-570FAFF22E1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sp>
        <p:nvSpPr>
          <p:cNvPr id="8" name="Rectangle 6">
            <a:extLst>
              <a:ext uri="{FF2B5EF4-FFF2-40B4-BE49-F238E27FC236}">
                <a16:creationId xmlns:a16="http://schemas.microsoft.com/office/drawing/2014/main" id="{CB0A49B5-4EBE-DE49-96AE-F0D21D6FF614}"/>
              </a:ext>
            </a:extLst>
          </p:cNvPr>
          <p:cNvSpPr>
            <a:spLocks noChangeArrowheads="1"/>
          </p:cNvSpPr>
          <p:nvPr/>
        </p:nvSpPr>
        <p:spPr bwMode="auto">
          <a:xfrm>
            <a:off x="976914" y="18380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029" name="Picture 4" descr="page6image3210480">
            <a:extLst>
              <a:ext uri="{FF2B5EF4-FFF2-40B4-BE49-F238E27FC236}">
                <a16:creationId xmlns:a16="http://schemas.microsoft.com/office/drawing/2014/main" id="{F61BE18A-E69F-2449-BF3D-BDF39155306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76914" y="1838016"/>
            <a:ext cx="1461486" cy="133328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page6image3210480">
            <a:extLst>
              <a:ext uri="{FF2B5EF4-FFF2-40B4-BE49-F238E27FC236}">
                <a16:creationId xmlns:a16="http://schemas.microsoft.com/office/drawing/2014/main" id="{17CBA348-C61F-BD4A-9269-97B55950DB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6image3210480">
            <a:extLst>
              <a:ext uri="{FF2B5EF4-FFF2-40B4-BE49-F238E27FC236}">
                <a16:creationId xmlns:a16="http://schemas.microsoft.com/office/drawing/2014/main" id="{8F514C38-A566-774F-90E7-8F5D1C540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4384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0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39" y="425242"/>
            <a:ext cx="6068203" cy="987534"/>
          </a:xfrm>
        </p:spPr>
        <p:txBody>
          <a:bodyPr>
            <a:normAutofit/>
          </a:bodyPr>
          <a:lstStyle/>
          <a:p>
            <a:pPr algn="ctr"/>
            <a:r>
              <a:rPr lang="el-GR" sz="2000" b="1" dirty="0"/>
              <a:t>ΠΑΡΑΓΩΓΑ ΕΡΓΑ</a:t>
            </a:r>
          </a:p>
        </p:txBody>
      </p:sp>
      <p:sp>
        <p:nvSpPr>
          <p:cNvPr id="3" name="2 - Θέση περιεχομένου" descr=" "/>
          <p:cNvSpPr>
            <a:spLocks noGrp="1"/>
          </p:cNvSpPr>
          <p:nvPr>
            <p:ph idx="1"/>
          </p:nvPr>
        </p:nvSpPr>
        <p:spPr>
          <a:xfrm>
            <a:off x="755576" y="1484784"/>
            <a:ext cx="7550224" cy="4608512"/>
          </a:xfrm>
        </p:spPr>
        <p:txBody>
          <a:bodyPr>
            <a:normAutofit/>
          </a:bodyPr>
          <a:lstStyle/>
          <a:p>
            <a:pPr algn="ctr"/>
            <a:r>
              <a:rPr lang="en-US" sz="1300" b="1" dirty="0">
                <a:solidFill>
                  <a:srgbClr val="002060"/>
                </a:solidFill>
                <a:latin typeface="Times New Roman" pitchFamily="18" charset="0"/>
                <a:cs typeface="Times New Roman" pitchFamily="18" charset="0"/>
              </a:rPr>
              <a:t>2</a:t>
            </a:r>
            <a:r>
              <a:rPr lang="el-GR" sz="1300" b="1" baseline="30000" dirty="0">
                <a:solidFill>
                  <a:srgbClr val="002060"/>
                </a:solidFill>
                <a:latin typeface="Times New Roman" pitchFamily="18" charset="0"/>
                <a:cs typeface="Times New Roman" pitchFamily="18" charset="0"/>
              </a:rPr>
              <a:t>ο</a:t>
            </a:r>
            <a:r>
              <a:rPr lang="el-GR" sz="1300" b="1" dirty="0">
                <a:solidFill>
                  <a:srgbClr val="002060"/>
                </a:solidFill>
                <a:latin typeface="Times New Roman" pitchFamily="18" charset="0"/>
                <a:cs typeface="Times New Roman" pitchFamily="18" charset="0"/>
              </a:rPr>
              <a:t> ΕΡΓΟ: </a:t>
            </a:r>
            <a:r>
              <a:rPr lang="en-US" sz="1300" b="1" dirty="0">
                <a:solidFill>
                  <a:srgbClr val="002060"/>
                </a:solidFill>
                <a:latin typeface="Times New Roman" pitchFamily="18" charset="0"/>
                <a:cs typeface="Times New Roman" pitchFamily="18" charset="0"/>
              </a:rPr>
              <a:t>TRAINING COURSE MATERIALS</a:t>
            </a:r>
          </a:p>
          <a:p>
            <a:pPr algn="ctr">
              <a:buNone/>
            </a:pPr>
            <a:endParaRPr lang="el-GR" sz="1300" b="1" dirty="0">
              <a:solidFill>
                <a:srgbClr val="002060"/>
              </a:solidFill>
              <a:latin typeface="Times New Roman" pitchFamily="18" charset="0"/>
              <a:cs typeface="Times New Roman" pitchFamily="18" charset="0"/>
            </a:endParaRPr>
          </a:p>
          <a:p>
            <a:pPr algn="ctr">
              <a:buNone/>
            </a:pPr>
            <a:r>
              <a:rPr lang="en-US" sz="1300" b="1" dirty="0">
                <a:solidFill>
                  <a:schemeClr val="tx1"/>
                </a:solidFill>
                <a:latin typeface="Times New Roman" pitchFamily="18" charset="0"/>
                <a:cs typeface="Times New Roman" pitchFamily="18" charset="0"/>
              </a:rPr>
              <a:t>Educational Activities: </a:t>
            </a:r>
            <a:r>
              <a:rPr lang="el-GR" sz="1300" b="1" dirty="0">
                <a:solidFill>
                  <a:schemeClr val="tx1"/>
                </a:solidFill>
                <a:latin typeface="Times New Roman" pitchFamily="18" charset="0"/>
                <a:cs typeface="Times New Roman" pitchFamily="18" charset="0"/>
              </a:rPr>
              <a:t>Σεμινάριο κατάρτισης</a:t>
            </a:r>
            <a:r>
              <a:rPr lang="en-US" sz="1300" b="1" dirty="0">
                <a:solidFill>
                  <a:schemeClr val="tx1"/>
                </a:solidFill>
                <a:latin typeface="Times New Roman" pitchFamily="18" charset="0"/>
                <a:cs typeface="Times New Roman" pitchFamily="18" charset="0"/>
              </a:rPr>
              <a:t>:</a:t>
            </a:r>
            <a:r>
              <a:rPr lang="el-GR" sz="1300" b="1" dirty="0">
                <a:solidFill>
                  <a:schemeClr val="tx1"/>
                </a:solidFill>
                <a:latin typeface="Times New Roman" pitchFamily="18" charset="0"/>
                <a:cs typeface="Times New Roman" pitchFamily="18" charset="0"/>
              </a:rPr>
              <a:t> </a:t>
            </a:r>
          </a:p>
          <a:p>
            <a:pPr algn="ctr">
              <a:buNone/>
            </a:pPr>
            <a:endParaRPr lang="el-GR" sz="1300" b="1" dirty="0">
              <a:solidFill>
                <a:schemeClr val="tx1"/>
              </a:solidFill>
              <a:latin typeface="Times New Roman" pitchFamily="18" charset="0"/>
              <a:cs typeface="Times New Roman" pitchFamily="18" charset="0"/>
            </a:endParaRPr>
          </a:p>
          <a:p>
            <a:pPr algn="ctr">
              <a:buNone/>
            </a:pPr>
            <a:r>
              <a:rPr lang="el-GR" sz="1400" b="1" dirty="0"/>
              <a:t>Ικανότητες/ Αποτελέσματα: Ενότητα 2      </a:t>
            </a:r>
          </a:p>
          <a:p>
            <a:pPr algn="ctr">
              <a:buNone/>
            </a:pPr>
            <a:endParaRPr lang="el-GR" sz="1400" b="1" dirty="0"/>
          </a:p>
          <a:p>
            <a:pPr algn="ctr">
              <a:buNone/>
            </a:pPr>
            <a:r>
              <a:rPr lang="el-GR" sz="1400" b="1" dirty="0"/>
              <a:t>ΓΟΝΕΙΣ</a:t>
            </a:r>
          </a:p>
          <a:p>
            <a:pPr algn="ctr">
              <a:buNone/>
            </a:pPr>
            <a:endParaRPr lang="el-GR" sz="1400" b="1" dirty="0"/>
          </a:p>
          <a:p>
            <a:pPr algn="just"/>
            <a:r>
              <a:rPr lang="el-GR" sz="1400" b="1" dirty="0"/>
              <a:t>Να είναι σε θέση να παρατηρήσουν μια κατάσταση και να την αναλύσουν</a:t>
            </a:r>
          </a:p>
          <a:p>
            <a:pPr marL="0" indent="0" algn="just">
              <a:buNone/>
            </a:pPr>
            <a:endParaRPr lang="el-GR" sz="1400" b="1" dirty="0"/>
          </a:p>
          <a:p>
            <a:pPr algn="just"/>
            <a:r>
              <a:rPr lang="el-GR" sz="1400" b="1" dirty="0"/>
              <a:t>Να εντοπίσουν/ προσλάβουν σημάδια και συμπεριφορές αγωνίας στο παιδί τους και να ενεργοποιήσουν μια διαδικασία παρέμβασης στο δίκτυο που έχει διαμορφωθεί</a:t>
            </a:r>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840"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764704"/>
            <a:ext cx="2447811" cy="1023177"/>
          </a:xfrm>
          <a:prstGeom prst="rect">
            <a:avLst/>
          </a:prstGeom>
        </p:spPr>
      </p:pic>
      <p:sp>
        <p:nvSpPr>
          <p:cNvPr id="7" name="Rectangle 4">
            <a:extLst>
              <a:ext uri="{FF2B5EF4-FFF2-40B4-BE49-F238E27FC236}">
                <a16:creationId xmlns:a16="http://schemas.microsoft.com/office/drawing/2014/main" id="{7579A922-5804-2B41-8222-570FAFF22E1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sp>
        <p:nvSpPr>
          <p:cNvPr id="8" name="Rectangle 6">
            <a:extLst>
              <a:ext uri="{FF2B5EF4-FFF2-40B4-BE49-F238E27FC236}">
                <a16:creationId xmlns:a16="http://schemas.microsoft.com/office/drawing/2014/main" id="{CB0A49B5-4EBE-DE49-96AE-F0D21D6FF614}"/>
              </a:ext>
            </a:extLst>
          </p:cNvPr>
          <p:cNvSpPr>
            <a:spLocks noChangeArrowheads="1"/>
          </p:cNvSpPr>
          <p:nvPr/>
        </p:nvSpPr>
        <p:spPr bwMode="auto">
          <a:xfrm>
            <a:off x="976914" y="18380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029" name="Picture 4" descr="page6image3210480">
            <a:extLst>
              <a:ext uri="{FF2B5EF4-FFF2-40B4-BE49-F238E27FC236}">
                <a16:creationId xmlns:a16="http://schemas.microsoft.com/office/drawing/2014/main" id="{F61BE18A-E69F-2449-BF3D-BDF39155306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76914" y="1838016"/>
            <a:ext cx="1461486" cy="133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5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39" y="425242"/>
            <a:ext cx="6068203" cy="987534"/>
          </a:xfrm>
        </p:spPr>
        <p:txBody>
          <a:bodyPr>
            <a:normAutofit/>
          </a:bodyPr>
          <a:lstStyle/>
          <a:p>
            <a:pPr algn="ctr"/>
            <a:r>
              <a:rPr lang="el-GR" sz="2000" b="1" dirty="0"/>
              <a:t>ΠΑΡΑΓΩΓΑ ΕΡΓΑ</a:t>
            </a:r>
          </a:p>
        </p:txBody>
      </p:sp>
      <p:sp>
        <p:nvSpPr>
          <p:cNvPr id="3" name="2 - Θέση περιεχομένου" descr=" "/>
          <p:cNvSpPr>
            <a:spLocks noGrp="1"/>
          </p:cNvSpPr>
          <p:nvPr>
            <p:ph idx="1"/>
          </p:nvPr>
        </p:nvSpPr>
        <p:spPr>
          <a:xfrm>
            <a:off x="755576" y="1484784"/>
            <a:ext cx="7550224" cy="4608512"/>
          </a:xfrm>
        </p:spPr>
        <p:txBody>
          <a:bodyPr>
            <a:normAutofit/>
          </a:bodyPr>
          <a:lstStyle/>
          <a:p>
            <a:pPr algn="ctr"/>
            <a:r>
              <a:rPr lang="en-US" sz="1300" b="1" dirty="0">
                <a:solidFill>
                  <a:srgbClr val="002060"/>
                </a:solidFill>
                <a:latin typeface="Times New Roman" pitchFamily="18" charset="0"/>
                <a:cs typeface="Times New Roman" pitchFamily="18" charset="0"/>
              </a:rPr>
              <a:t>2</a:t>
            </a:r>
            <a:r>
              <a:rPr lang="el-GR" sz="1300" b="1" baseline="30000" dirty="0">
                <a:solidFill>
                  <a:srgbClr val="002060"/>
                </a:solidFill>
                <a:latin typeface="Times New Roman" pitchFamily="18" charset="0"/>
                <a:cs typeface="Times New Roman" pitchFamily="18" charset="0"/>
              </a:rPr>
              <a:t>ο</a:t>
            </a:r>
            <a:r>
              <a:rPr lang="el-GR" sz="1300" b="1" dirty="0">
                <a:solidFill>
                  <a:srgbClr val="002060"/>
                </a:solidFill>
                <a:latin typeface="Times New Roman" pitchFamily="18" charset="0"/>
                <a:cs typeface="Times New Roman" pitchFamily="18" charset="0"/>
              </a:rPr>
              <a:t> ΕΡΓΟ: </a:t>
            </a:r>
            <a:r>
              <a:rPr lang="en-US" sz="1300" b="1" dirty="0">
                <a:solidFill>
                  <a:srgbClr val="002060"/>
                </a:solidFill>
                <a:latin typeface="Times New Roman" pitchFamily="18" charset="0"/>
                <a:cs typeface="Times New Roman" pitchFamily="18" charset="0"/>
              </a:rPr>
              <a:t>TRAINING COURSE MATERIALS</a:t>
            </a:r>
          </a:p>
          <a:p>
            <a:pPr algn="ctr">
              <a:buNone/>
            </a:pPr>
            <a:endParaRPr lang="el-GR" sz="1300" b="1" dirty="0">
              <a:solidFill>
                <a:srgbClr val="002060"/>
              </a:solidFill>
              <a:latin typeface="Times New Roman" pitchFamily="18" charset="0"/>
              <a:cs typeface="Times New Roman" pitchFamily="18" charset="0"/>
            </a:endParaRPr>
          </a:p>
          <a:p>
            <a:pPr algn="ctr">
              <a:buNone/>
            </a:pPr>
            <a:r>
              <a:rPr lang="en-US" sz="1300" b="1" dirty="0">
                <a:solidFill>
                  <a:schemeClr val="tx1"/>
                </a:solidFill>
                <a:latin typeface="Times New Roman" pitchFamily="18" charset="0"/>
                <a:cs typeface="Times New Roman" pitchFamily="18" charset="0"/>
              </a:rPr>
              <a:t>Educational Activities: </a:t>
            </a:r>
            <a:r>
              <a:rPr lang="el-GR" sz="1300" b="1" dirty="0">
                <a:solidFill>
                  <a:schemeClr val="tx1"/>
                </a:solidFill>
                <a:latin typeface="Times New Roman" pitchFamily="18" charset="0"/>
                <a:cs typeface="Times New Roman" pitchFamily="18" charset="0"/>
              </a:rPr>
              <a:t>Σεμινάριο κατάρτισης</a:t>
            </a:r>
            <a:r>
              <a:rPr lang="en-US" sz="1300" b="1" dirty="0">
                <a:solidFill>
                  <a:schemeClr val="tx1"/>
                </a:solidFill>
                <a:latin typeface="Times New Roman" pitchFamily="18" charset="0"/>
                <a:cs typeface="Times New Roman" pitchFamily="18" charset="0"/>
              </a:rPr>
              <a:t>:</a:t>
            </a:r>
            <a:r>
              <a:rPr lang="el-GR" sz="1300" b="1" dirty="0">
                <a:solidFill>
                  <a:schemeClr val="tx1"/>
                </a:solidFill>
                <a:latin typeface="Times New Roman" pitchFamily="18" charset="0"/>
                <a:cs typeface="Times New Roman" pitchFamily="18" charset="0"/>
              </a:rPr>
              <a:t> </a:t>
            </a:r>
          </a:p>
          <a:p>
            <a:pPr algn="ctr">
              <a:buNone/>
            </a:pPr>
            <a:endParaRPr lang="el-GR" sz="1300" b="1" dirty="0">
              <a:solidFill>
                <a:schemeClr val="tx1"/>
              </a:solidFill>
              <a:latin typeface="Times New Roman" pitchFamily="18" charset="0"/>
              <a:cs typeface="Times New Roman" pitchFamily="18" charset="0"/>
            </a:endParaRPr>
          </a:p>
          <a:p>
            <a:pPr algn="ctr">
              <a:buNone/>
            </a:pPr>
            <a:r>
              <a:rPr lang="el-GR" sz="1400" b="1" dirty="0"/>
              <a:t>Ικανότητες/ Αποτελέσματα: Ενότητα 2      </a:t>
            </a:r>
          </a:p>
          <a:p>
            <a:pPr algn="ctr">
              <a:buNone/>
            </a:pPr>
            <a:endParaRPr lang="el-GR" sz="1400" b="1" dirty="0"/>
          </a:p>
          <a:p>
            <a:pPr algn="ctr">
              <a:buNone/>
            </a:pPr>
            <a:r>
              <a:rPr lang="el-GR" sz="1400" b="1" dirty="0"/>
              <a:t>ΕΚΠΑΙΔΕΥΤΙΚΟΙ/ ΒΟΗΘΗΤΙΚΟ ΠΡΟΣΩΠΙΚΟ</a:t>
            </a:r>
          </a:p>
          <a:p>
            <a:pPr algn="ctr">
              <a:buNone/>
            </a:pPr>
            <a:endParaRPr lang="el-GR" sz="1400" b="1" dirty="0"/>
          </a:p>
          <a:p>
            <a:pPr algn="ctr">
              <a:buNone/>
            </a:pPr>
            <a:endParaRPr lang="el-GR" sz="1400" b="1" dirty="0"/>
          </a:p>
          <a:p>
            <a:pPr algn="ctr"/>
            <a:r>
              <a:rPr lang="el-GR" sz="1400" b="1" dirty="0"/>
              <a:t>Να δημιουργήσουν ένα θετικό κλίμα στην τάξη</a:t>
            </a:r>
          </a:p>
          <a:p>
            <a:pPr algn="ctr"/>
            <a:endParaRPr lang="el-GR" sz="1400" b="1" dirty="0"/>
          </a:p>
          <a:p>
            <a:pPr algn="ctr"/>
            <a:r>
              <a:rPr lang="el-GR" sz="1400" b="1" dirty="0"/>
              <a:t>Προώθηση των </a:t>
            </a:r>
            <a:r>
              <a:rPr lang="el-GR" sz="1400" b="1" dirty="0" err="1"/>
              <a:t>κοινωνικο</a:t>
            </a:r>
            <a:r>
              <a:rPr lang="el-GR" sz="1400" b="1" dirty="0"/>
              <a:t>-συναισθηματικών δεξιοτήτων των μαθητών</a:t>
            </a:r>
          </a:p>
          <a:p>
            <a:pPr algn="ctr"/>
            <a:endParaRPr lang="el-GR" sz="1400" b="1" dirty="0"/>
          </a:p>
          <a:p>
            <a:pPr algn="ctr"/>
            <a:r>
              <a:rPr lang="el-GR" sz="1400" b="1" dirty="0"/>
              <a:t>Να είναι σε θέση να παρατηρήσουν μια κατάσταση,  να την αναλύσουν, να εντοπίσουν σημάδια και συμπεριφορές αγωνίας στο μαθητή που υφίσταται εκφοβισμό και να ενεργοποιήσουν την κατάλληλη διαδικασία παρέμβασης </a:t>
            </a:r>
          </a:p>
          <a:p>
            <a:pPr algn="ctr"/>
            <a:endParaRPr lang="el-GR" sz="1400" b="1" dirty="0"/>
          </a:p>
          <a:p>
            <a:pPr algn="ctr"/>
            <a:endParaRPr lang="el-GR" sz="1400" b="1" dirty="0"/>
          </a:p>
          <a:p>
            <a:pPr algn="ctr"/>
            <a:endParaRPr lang="el-GR" sz="1400" b="1"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840"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764704"/>
            <a:ext cx="2447811" cy="1023177"/>
          </a:xfrm>
          <a:prstGeom prst="rect">
            <a:avLst/>
          </a:prstGeom>
        </p:spPr>
      </p:pic>
      <p:sp>
        <p:nvSpPr>
          <p:cNvPr id="7" name="Rectangle 4">
            <a:extLst>
              <a:ext uri="{FF2B5EF4-FFF2-40B4-BE49-F238E27FC236}">
                <a16:creationId xmlns:a16="http://schemas.microsoft.com/office/drawing/2014/main" id="{7579A922-5804-2B41-8222-570FAFF22E1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sp>
        <p:nvSpPr>
          <p:cNvPr id="8" name="Rectangle 6">
            <a:extLst>
              <a:ext uri="{FF2B5EF4-FFF2-40B4-BE49-F238E27FC236}">
                <a16:creationId xmlns:a16="http://schemas.microsoft.com/office/drawing/2014/main" id="{CB0A49B5-4EBE-DE49-96AE-F0D21D6FF614}"/>
              </a:ext>
            </a:extLst>
          </p:cNvPr>
          <p:cNvSpPr>
            <a:spLocks noChangeArrowheads="1"/>
          </p:cNvSpPr>
          <p:nvPr/>
        </p:nvSpPr>
        <p:spPr bwMode="auto">
          <a:xfrm>
            <a:off x="976914" y="18380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R"/>
          </a:p>
        </p:txBody>
      </p:sp>
      <p:pic>
        <p:nvPicPr>
          <p:cNvPr id="1029" name="Picture 4" descr="page6image3210480">
            <a:extLst>
              <a:ext uri="{FF2B5EF4-FFF2-40B4-BE49-F238E27FC236}">
                <a16:creationId xmlns:a16="http://schemas.microsoft.com/office/drawing/2014/main" id="{F61BE18A-E69F-2449-BF3D-BDF39155306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76914" y="1838016"/>
            <a:ext cx="1461486" cy="133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77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1639" y="425242"/>
            <a:ext cx="6068203" cy="987534"/>
          </a:xfrm>
        </p:spPr>
        <p:txBody>
          <a:bodyPr>
            <a:normAutofit/>
          </a:bodyPr>
          <a:lstStyle/>
          <a:p>
            <a:pPr algn="ctr"/>
            <a:r>
              <a:rPr lang="el-GR" sz="2000" b="1" dirty="0"/>
              <a:t>ΠΑΡΑΓΩΓΑ ΕΡΓΑ</a:t>
            </a:r>
          </a:p>
        </p:txBody>
      </p:sp>
      <p:sp>
        <p:nvSpPr>
          <p:cNvPr id="3" name="2 - Θέση περιεχομένου"/>
          <p:cNvSpPr>
            <a:spLocks noGrp="1"/>
          </p:cNvSpPr>
          <p:nvPr>
            <p:ph idx="1"/>
          </p:nvPr>
        </p:nvSpPr>
        <p:spPr>
          <a:xfrm>
            <a:off x="755576" y="1196752"/>
            <a:ext cx="7550224" cy="4536504"/>
          </a:xfrm>
        </p:spPr>
        <p:txBody>
          <a:bodyPr>
            <a:normAutofit/>
          </a:bodyPr>
          <a:lstStyle/>
          <a:p>
            <a:pPr marL="0" indent="0" algn="just">
              <a:buNone/>
            </a:pPr>
            <a:endParaRPr lang="en-US" sz="1300" b="1" dirty="0">
              <a:solidFill>
                <a:schemeClr val="accent3">
                  <a:lumMod val="60000"/>
                  <a:lumOff val="40000"/>
                </a:schemeClr>
              </a:solidFill>
              <a:latin typeface="Times New Roman" pitchFamily="18" charset="0"/>
              <a:cs typeface="Times New Roman" pitchFamily="18" charset="0"/>
            </a:endParaRPr>
          </a:p>
          <a:p>
            <a:pPr algn="just"/>
            <a:r>
              <a:rPr lang="en-US" sz="1300" b="1" dirty="0">
                <a:solidFill>
                  <a:srgbClr val="002060"/>
                </a:solidFill>
                <a:latin typeface="Times New Roman" pitchFamily="18" charset="0"/>
                <a:cs typeface="Times New Roman" pitchFamily="18" charset="0"/>
              </a:rPr>
              <a:t>3</a:t>
            </a:r>
            <a:r>
              <a:rPr lang="el-GR" sz="1300" b="1" baseline="30000" dirty="0">
                <a:solidFill>
                  <a:srgbClr val="002060"/>
                </a:solidFill>
                <a:latin typeface="Times New Roman" pitchFamily="18" charset="0"/>
                <a:cs typeface="Times New Roman" pitchFamily="18" charset="0"/>
              </a:rPr>
              <a:t>ο</a:t>
            </a:r>
            <a:r>
              <a:rPr lang="el-GR" sz="1300" b="1" dirty="0">
                <a:solidFill>
                  <a:srgbClr val="002060"/>
                </a:solidFill>
                <a:latin typeface="Times New Roman" pitchFamily="18" charset="0"/>
                <a:cs typeface="Times New Roman" pitchFamily="18" charset="0"/>
              </a:rPr>
              <a:t> ΕΡΓΟ: </a:t>
            </a:r>
            <a:r>
              <a:rPr lang="en-US" sz="1300" b="1" dirty="0">
                <a:solidFill>
                  <a:srgbClr val="002060"/>
                </a:solidFill>
                <a:latin typeface="Times New Roman" pitchFamily="18" charset="0"/>
                <a:cs typeface="Times New Roman" pitchFamily="18" charset="0"/>
              </a:rPr>
              <a:t>Against Bubble Tool Kit</a:t>
            </a:r>
            <a:endParaRPr lang="el-GR" sz="1300" b="1" dirty="0">
              <a:solidFill>
                <a:srgbClr val="002060"/>
              </a:solidFill>
              <a:latin typeface="Times New Roman" pitchFamily="18" charset="0"/>
              <a:cs typeface="Times New Roman" pitchFamily="18" charset="0"/>
            </a:endParaRPr>
          </a:p>
          <a:p>
            <a:pPr algn="just">
              <a:buNone/>
            </a:pPr>
            <a:r>
              <a:rPr lang="el-GR" sz="1300" b="1" dirty="0">
                <a:solidFill>
                  <a:schemeClr val="accent3">
                    <a:lumMod val="60000"/>
                    <a:lumOff val="40000"/>
                  </a:schemeClr>
                </a:solidFill>
                <a:latin typeface="Times New Roman" pitchFamily="18" charset="0"/>
                <a:cs typeface="Times New Roman" pitchFamily="18" charset="0"/>
              </a:rPr>
              <a:t>      </a:t>
            </a:r>
            <a:r>
              <a:rPr lang="el-GR" sz="1300" b="1" dirty="0">
                <a:latin typeface="Times New Roman" pitchFamily="18" charset="0"/>
                <a:cs typeface="Times New Roman" pitchFamily="18" charset="0"/>
              </a:rPr>
              <a:t>Δημιουργία Εργαλειοθήκης για την ανίχνευση, διάγνωση του εκφοβισμού και τη σχετική θεραπευτική παρέμβαση</a:t>
            </a:r>
            <a:r>
              <a:rPr lang="en-US" sz="1300" b="1" dirty="0">
                <a:latin typeface="Times New Roman" pitchFamily="18" charset="0"/>
                <a:cs typeface="Times New Roman" pitchFamily="18" charset="0"/>
              </a:rPr>
              <a:t> </a:t>
            </a:r>
            <a:r>
              <a:rPr lang="el-GR" sz="1300" b="1" dirty="0">
                <a:latin typeface="Times New Roman" pitchFamily="18" charset="0"/>
                <a:cs typeface="Times New Roman" pitchFamily="18" charset="0"/>
              </a:rPr>
              <a:t>(ερωτηματολόγια, βίντεο κα)</a:t>
            </a:r>
          </a:p>
          <a:p>
            <a:pPr algn="just">
              <a:buNone/>
            </a:pPr>
            <a:r>
              <a:rPr lang="el-GR" sz="1300" b="1" dirty="0">
                <a:solidFill>
                  <a:schemeClr val="accent3">
                    <a:lumMod val="60000"/>
                    <a:lumOff val="40000"/>
                  </a:schemeClr>
                </a:solidFill>
                <a:latin typeface="Times New Roman" pitchFamily="18" charset="0"/>
                <a:cs typeface="Times New Roman" pitchFamily="18" charset="0"/>
              </a:rPr>
              <a:t> </a:t>
            </a:r>
            <a:endParaRPr lang="en-US" sz="1300" b="1" dirty="0">
              <a:solidFill>
                <a:schemeClr val="accent3">
                  <a:lumMod val="60000"/>
                  <a:lumOff val="40000"/>
                </a:schemeClr>
              </a:solidFill>
              <a:latin typeface="Times New Roman" pitchFamily="18" charset="0"/>
              <a:cs typeface="Times New Roman" pitchFamily="18" charset="0"/>
            </a:endParaRPr>
          </a:p>
          <a:p>
            <a:pPr algn="just"/>
            <a:r>
              <a:rPr lang="en-US" sz="1300" b="1" dirty="0">
                <a:solidFill>
                  <a:srgbClr val="002060"/>
                </a:solidFill>
                <a:latin typeface="Times New Roman" pitchFamily="18" charset="0"/>
                <a:cs typeface="Times New Roman" pitchFamily="18" charset="0"/>
              </a:rPr>
              <a:t>4</a:t>
            </a:r>
            <a:r>
              <a:rPr lang="el-GR" sz="1300" b="1" baseline="30000" dirty="0">
                <a:solidFill>
                  <a:srgbClr val="002060"/>
                </a:solidFill>
                <a:latin typeface="Times New Roman" pitchFamily="18" charset="0"/>
                <a:cs typeface="Times New Roman" pitchFamily="18" charset="0"/>
              </a:rPr>
              <a:t>ο</a:t>
            </a:r>
            <a:r>
              <a:rPr lang="el-GR" sz="1300" b="1" dirty="0">
                <a:solidFill>
                  <a:srgbClr val="002060"/>
                </a:solidFill>
                <a:latin typeface="Times New Roman" pitchFamily="18" charset="0"/>
                <a:cs typeface="Times New Roman" pitchFamily="18" charset="0"/>
              </a:rPr>
              <a:t> ΕΡΓΟ: </a:t>
            </a:r>
            <a:r>
              <a:rPr lang="en-US" sz="1300" b="1" dirty="0">
                <a:solidFill>
                  <a:srgbClr val="002060"/>
                </a:solidFill>
                <a:latin typeface="Times New Roman" pitchFamily="18" charset="0"/>
                <a:cs typeface="Times New Roman" pitchFamily="18" charset="0"/>
              </a:rPr>
              <a:t>Pedagogical Model</a:t>
            </a:r>
          </a:p>
          <a:p>
            <a:pPr algn="just">
              <a:buNone/>
            </a:pPr>
            <a:r>
              <a:rPr lang="en-US" sz="1300" b="1" dirty="0">
                <a:latin typeface="Times New Roman" pitchFamily="18" charset="0"/>
                <a:cs typeface="Times New Roman" pitchFamily="18" charset="0"/>
              </a:rPr>
              <a:t>       </a:t>
            </a:r>
            <a:r>
              <a:rPr lang="el-GR" sz="1300" b="1" dirty="0">
                <a:latin typeface="Times New Roman" pitchFamily="18" charset="0"/>
                <a:cs typeface="Times New Roman" pitchFamily="18" charset="0"/>
              </a:rPr>
              <a:t>Δημιουργία καλών πρακτικών που εφαρμόζονται επιτυχώς σε ευρωπαϊκές χώρες για την καταπολέμηση των διακρίσεων και την ένταξη όλων των μαθητών στο σχολικό και ευρύτερο κοινωνικό πλαίσιο (</a:t>
            </a:r>
            <a:r>
              <a:rPr lang="en-US" sz="1300" b="1" dirty="0">
                <a:latin typeface="Times New Roman" pitchFamily="18" charset="0"/>
                <a:cs typeface="Times New Roman" pitchFamily="18" charset="0"/>
              </a:rPr>
              <a:t>project </a:t>
            </a:r>
            <a:r>
              <a:rPr lang="el-GR" sz="1300" b="1" dirty="0">
                <a:latin typeface="Times New Roman" pitchFamily="18" charset="0"/>
                <a:cs typeface="Times New Roman" pitchFamily="18" charset="0"/>
              </a:rPr>
              <a:t>διαρθρωμένο σε 12 ώρες)</a:t>
            </a:r>
            <a:endParaRPr lang="el-GR" sz="1300" b="1" dirty="0">
              <a:solidFill>
                <a:srgbClr val="002060"/>
              </a:solidFill>
              <a:latin typeface="Times New Roman" pitchFamily="18" charset="0"/>
              <a:cs typeface="Times New Roman" pitchFamily="18" charset="0"/>
            </a:endParaRPr>
          </a:p>
          <a:p>
            <a:pPr algn="just">
              <a:buNone/>
            </a:pPr>
            <a:endParaRPr lang="el-GR" sz="18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840"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764704"/>
            <a:ext cx="2447811" cy="1023177"/>
          </a:xfrm>
          <a:prstGeom prst="rect">
            <a:avLst/>
          </a:prstGeom>
        </p:spPr>
      </p:pic>
      <p:pic>
        <p:nvPicPr>
          <p:cNvPr id="3073" name="Picture 1" descr="page9image3562192">
            <a:extLst>
              <a:ext uri="{FF2B5EF4-FFF2-40B4-BE49-F238E27FC236}">
                <a16:creationId xmlns:a16="http://schemas.microsoft.com/office/drawing/2014/main" id="{54016758-2000-4C4A-A353-7DA261B85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6472" y="4191529"/>
            <a:ext cx="2875664" cy="19155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ge9image13980160">
            <a:extLst>
              <a:ext uri="{FF2B5EF4-FFF2-40B4-BE49-F238E27FC236}">
                <a16:creationId xmlns:a16="http://schemas.microsoft.com/office/drawing/2014/main" id="{792DB6B9-D0A7-4D4F-8666-CBF4DF8C93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3749" y="3816424"/>
            <a:ext cx="1333207" cy="10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98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55576" y="1484784"/>
            <a:ext cx="7550224" cy="5976664"/>
          </a:xfrm>
        </p:spPr>
        <p:txBody>
          <a:bodyPr>
            <a:normAutofit/>
          </a:bodyPr>
          <a:lstStyle/>
          <a:p>
            <a:pPr marL="0" indent="0" algn="just">
              <a:buNone/>
            </a:pPr>
            <a:r>
              <a:rPr lang="el-GR" sz="1600" dirty="0"/>
              <a:t> </a:t>
            </a:r>
            <a:endParaRPr lang="el-GR" sz="1600" dirty="0">
              <a:solidFill>
                <a:srgbClr val="002060"/>
              </a:solidFill>
            </a:endParaRPr>
          </a:p>
          <a:p>
            <a:pPr algn="just">
              <a:buNone/>
            </a:pPr>
            <a:r>
              <a:rPr lang="en-US" sz="1200" dirty="0"/>
              <a:t>4. </a:t>
            </a:r>
            <a:r>
              <a:rPr lang="en-US" sz="1200" dirty="0" err="1"/>
              <a:t>Olweus</a:t>
            </a:r>
            <a:r>
              <a:rPr lang="en-US" sz="1200" dirty="0"/>
              <a:t>, D.</a:t>
            </a:r>
            <a:r>
              <a:rPr lang="el-GR" sz="1200" dirty="0"/>
              <a:t>, </a:t>
            </a:r>
            <a:r>
              <a:rPr lang="en-US" sz="1200" dirty="0"/>
              <a:t>(1973b)</a:t>
            </a:r>
            <a:r>
              <a:rPr lang="el-GR" sz="1200" dirty="0"/>
              <a:t>,</a:t>
            </a:r>
            <a:r>
              <a:rPr lang="en-US" sz="1200" dirty="0"/>
              <a:t> “Personality and aggression.” In J. K. Cole and D. D. Jensen (Eds.), </a:t>
            </a:r>
            <a:r>
              <a:rPr lang="en-US" sz="1200" i="1" dirty="0"/>
              <a:t>Nebraska </a:t>
            </a:r>
          </a:p>
          <a:p>
            <a:pPr algn="just">
              <a:buNone/>
            </a:pPr>
            <a:r>
              <a:rPr lang="en-US" sz="1200" i="1" dirty="0"/>
              <a:t>symposium on motivation, 1972</a:t>
            </a:r>
            <a:r>
              <a:rPr lang="en-US" sz="1200" dirty="0"/>
              <a:t> (Vol. 20, pp. 261–321 ). Lincoln: University of Nebraska Press.</a:t>
            </a:r>
          </a:p>
          <a:p>
            <a:pPr algn="just">
              <a:buNone/>
            </a:pPr>
            <a:endParaRPr lang="en-US" sz="1200" dirty="0"/>
          </a:p>
          <a:p>
            <a:pPr lvl="0">
              <a:buNone/>
            </a:pPr>
            <a:r>
              <a:rPr lang="en-US" sz="1200" dirty="0"/>
              <a:t>5.  Rosen, L., </a:t>
            </a:r>
            <a:r>
              <a:rPr lang="en-US" sz="1200" dirty="0" err="1"/>
              <a:t>DeOrnellas</a:t>
            </a:r>
            <a:r>
              <a:rPr lang="en-US" sz="1200" dirty="0"/>
              <a:t>, K., Scott, S., (2016), “Teachers’ Perceptions of Bullying: A Focus Group Approach”, </a:t>
            </a:r>
          </a:p>
          <a:p>
            <a:pPr lvl="0">
              <a:buNone/>
            </a:pPr>
            <a:r>
              <a:rPr lang="en-US" sz="1200" dirty="0"/>
              <a:t>Tailor &amp; Francis online, </a:t>
            </a:r>
            <a:r>
              <a:rPr lang="el-GR" sz="1200" dirty="0">
                <a:hlinkClick r:id="rId2"/>
              </a:rPr>
              <a:t>https://doi.org/10.1080/15388220.2015.1124340</a:t>
            </a:r>
            <a:r>
              <a:rPr lang="el-GR" sz="1200" dirty="0"/>
              <a:t> </a:t>
            </a:r>
            <a:endParaRPr lang="en-US" sz="1200" dirty="0"/>
          </a:p>
          <a:p>
            <a:pPr lvl="0">
              <a:buNone/>
            </a:pPr>
            <a:endParaRPr lang="el-GR" sz="1200" dirty="0"/>
          </a:p>
          <a:p>
            <a:pPr>
              <a:buNone/>
            </a:pPr>
            <a:r>
              <a:rPr lang="en-US" sz="1200" dirty="0"/>
              <a:t>6.  Rosen, L., </a:t>
            </a:r>
            <a:r>
              <a:rPr lang="en-US" sz="1200" dirty="0" err="1"/>
              <a:t>DeOrnellas</a:t>
            </a:r>
            <a:r>
              <a:rPr lang="en-US" sz="1200" dirty="0"/>
              <a:t>, K., Scott, S., (2017</a:t>
            </a:r>
            <a:r>
              <a:rPr lang="en-US" sz="1200" i="1" dirty="0"/>
              <a:t>), Bullying in School: Perspectives from School Staff, Students, </a:t>
            </a:r>
          </a:p>
          <a:p>
            <a:pPr>
              <a:buNone/>
            </a:pPr>
            <a:r>
              <a:rPr lang="en-US" sz="1200" i="1" dirty="0"/>
              <a:t>and Parents</a:t>
            </a:r>
            <a:r>
              <a:rPr lang="en-US" sz="1200" dirty="0"/>
              <a:t>,  Springer</a:t>
            </a:r>
            <a:r>
              <a:rPr lang="el-GR" sz="1200" dirty="0"/>
              <a:t> </a:t>
            </a:r>
            <a:r>
              <a:rPr lang="el-GR" sz="1200" dirty="0" err="1"/>
              <a:t>Publishing</a:t>
            </a:r>
            <a:r>
              <a:rPr lang="el-GR" sz="1200" dirty="0"/>
              <a:t> </a:t>
            </a:r>
            <a:r>
              <a:rPr lang="el-GR" sz="1200" dirty="0" err="1"/>
              <a:t>Company</a:t>
            </a:r>
            <a:r>
              <a:rPr lang="el-GR" sz="1200" dirty="0"/>
              <a:t>, LLC </a:t>
            </a:r>
            <a:endParaRPr lang="en-US" sz="1200" dirty="0"/>
          </a:p>
          <a:p>
            <a:pPr>
              <a:buNone/>
            </a:pPr>
            <a:endParaRPr lang="en-US" sz="1200" dirty="0"/>
          </a:p>
          <a:p>
            <a:pPr>
              <a:buNone/>
            </a:pPr>
            <a:r>
              <a:rPr lang="en-US" sz="1200" dirty="0"/>
              <a:t>7. Rosen, P., </a:t>
            </a:r>
            <a:r>
              <a:rPr lang="en-US" sz="1200" dirty="0" err="1"/>
              <a:t>Milich</a:t>
            </a:r>
            <a:r>
              <a:rPr lang="en-US" sz="1200" dirty="0"/>
              <a:t>, R., Harris M. , (2009), “Why’s everybody always picking out on me? Social cognition, </a:t>
            </a:r>
            <a:r>
              <a:rPr lang="en-US" sz="1200" dirty="0" err="1"/>
              <a:t>emotiion</a:t>
            </a:r>
            <a:r>
              <a:rPr lang="en-US" sz="1200" dirty="0"/>
              <a:t> regulation, and chronic peer victimization in children” in </a:t>
            </a:r>
            <a:r>
              <a:rPr lang="en-US" sz="1200" i="1" dirty="0"/>
              <a:t>Bullying, Rejection, and </a:t>
            </a:r>
            <a:r>
              <a:rPr lang="el-GR" sz="1200" i="1" dirty="0" err="1"/>
              <a:t>Peer</a:t>
            </a:r>
            <a:r>
              <a:rPr lang="el-GR" sz="1200" i="1" dirty="0"/>
              <a:t>, </a:t>
            </a:r>
            <a:r>
              <a:rPr lang="el-GR" sz="1200" i="1" dirty="0" err="1"/>
              <a:t>Victimization</a:t>
            </a:r>
            <a:r>
              <a:rPr lang="el-GR" sz="1200" i="1" dirty="0"/>
              <a:t> A </a:t>
            </a:r>
            <a:r>
              <a:rPr lang="el-GR" sz="1200" i="1" dirty="0" err="1"/>
              <a:t>Social</a:t>
            </a:r>
            <a:r>
              <a:rPr lang="el-GR" sz="1200" i="1" dirty="0"/>
              <a:t> </a:t>
            </a:r>
            <a:r>
              <a:rPr lang="el-GR" sz="1200" i="1" dirty="0" err="1"/>
              <a:t>Cognitive</a:t>
            </a:r>
            <a:r>
              <a:rPr lang="el-GR" sz="1200" i="1" dirty="0"/>
              <a:t> </a:t>
            </a:r>
            <a:r>
              <a:rPr lang="el-GR" sz="1200" i="1" dirty="0" err="1"/>
              <a:t>Neuroscience</a:t>
            </a:r>
            <a:r>
              <a:rPr lang="el-GR" sz="1200" i="1" dirty="0"/>
              <a:t> </a:t>
            </a:r>
            <a:r>
              <a:rPr lang="el-GR" sz="1200" i="1" dirty="0" err="1"/>
              <a:t>Perspective</a:t>
            </a:r>
            <a:r>
              <a:rPr lang="el-GR" sz="1200" dirty="0"/>
              <a:t>, </a:t>
            </a:r>
            <a:r>
              <a:rPr lang="el-GR" sz="1200" dirty="0" err="1"/>
              <a:t>Springer</a:t>
            </a:r>
            <a:r>
              <a:rPr lang="el-GR" sz="1200" dirty="0"/>
              <a:t> </a:t>
            </a:r>
            <a:r>
              <a:rPr lang="el-GR" sz="1200" dirty="0" err="1"/>
              <a:t>Publishing</a:t>
            </a:r>
            <a:r>
              <a:rPr lang="el-GR" sz="1200" dirty="0"/>
              <a:t> </a:t>
            </a:r>
            <a:r>
              <a:rPr lang="el-GR" sz="1200" dirty="0" err="1"/>
              <a:t>Company</a:t>
            </a:r>
            <a:r>
              <a:rPr lang="el-GR" sz="1200" dirty="0"/>
              <a:t>, LLC </a:t>
            </a:r>
            <a:endParaRPr lang="el-GR" sz="1800" dirty="0"/>
          </a:p>
        </p:txBody>
      </p:sp>
      <p:pic>
        <p:nvPicPr>
          <p:cNvPr id="4" name="Picture 3" descr="Image result for erasmus plus 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4" cstate="print"/>
          <a:stretch>
            <a:fillRect/>
          </a:stretch>
        </p:blipFill>
        <p:spPr>
          <a:xfrm>
            <a:off x="107504" y="0"/>
            <a:ext cx="1656184" cy="570576"/>
          </a:xfrm>
          <a:prstGeom prst="rect">
            <a:avLst/>
          </a:prstGeom>
        </p:spPr>
      </p:pic>
      <p:sp>
        <p:nvSpPr>
          <p:cNvPr id="6" name="Ορθογώνιο 5"/>
          <p:cNvSpPr/>
          <p:nvPr/>
        </p:nvSpPr>
        <p:spPr>
          <a:xfrm>
            <a:off x="755576" y="908720"/>
            <a:ext cx="6696744" cy="6001643"/>
          </a:xfrm>
          <a:prstGeom prst="rect">
            <a:avLst/>
          </a:prstGeom>
        </p:spPr>
        <p:txBody>
          <a:bodyPr wrap="square">
            <a:spAutoFit/>
          </a:bodyPr>
          <a:lstStyle/>
          <a:p>
            <a:pPr algn="just"/>
            <a:r>
              <a:rPr lang="el-GR" sz="1200" b="1" dirty="0"/>
              <a:t>ΒΙΒΛΙΟΓΡΑΦΙΑ</a:t>
            </a:r>
            <a:endParaRPr lang="en-US" sz="1200" b="1" dirty="0"/>
          </a:p>
          <a:p>
            <a:pPr algn="just"/>
            <a:endParaRPr lang="en-US" sz="1200" b="1" dirty="0"/>
          </a:p>
          <a:p>
            <a:pPr algn="just"/>
            <a:endParaRPr lang="en-US" sz="1200" b="1" dirty="0"/>
          </a:p>
          <a:p>
            <a:pPr algn="just"/>
            <a:endParaRPr lang="en-US" sz="1200" b="1" dirty="0"/>
          </a:p>
          <a:p>
            <a:pPr>
              <a:buNone/>
            </a:pPr>
            <a:r>
              <a:rPr lang="en-US" sz="1200" dirty="0"/>
              <a:t>1. Centers for Disease Control and Prevention Sexually Transmitted Disease Treatment Guidelines, (2015), </a:t>
            </a:r>
            <a:r>
              <a:rPr lang="en-US" sz="1200" dirty="0" err="1"/>
              <a:t>Workowski</a:t>
            </a:r>
            <a:r>
              <a:rPr lang="en-US" sz="1200" dirty="0"/>
              <a:t>, K.,  Berman, S.</a:t>
            </a:r>
          </a:p>
          <a:p>
            <a:pPr algn="just"/>
            <a:endParaRPr lang="en-US" sz="1200" b="1" dirty="0"/>
          </a:p>
          <a:p>
            <a:pPr algn="just"/>
            <a:r>
              <a:rPr lang="en-US" sz="1200" dirty="0"/>
              <a:t>2. National Center for Educational Statisti</a:t>
            </a:r>
            <a:r>
              <a:rPr lang="en-US" sz="1200" b="1" dirty="0"/>
              <a:t>cs, </a:t>
            </a:r>
            <a:r>
              <a:rPr lang="en-US" sz="1200" dirty="0">
                <a:hlinkClick r:id="rId5"/>
              </a:rPr>
              <a:t>https://nces.ed.gov</a:t>
            </a:r>
            <a:endParaRPr lang="el-GR" sz="1200" dirty="0"/>
          </a:p>
          <a:p>
            <a:pPr algn="just"/>
            <a:endParaRPr lang="el-GR" sz="1200" dirty="0"/>
          </a:p>
          <a:p>
            <a:pPr algn="just"/>
            <a:r>
              <a:rPr lang="en-US" sz="1200" dirty="0">
                <a:solidFill>
                  <a:srgbClr val="000000"/>
                </a:solidFill>
              </a:rPr>
              <a:t>3. </a:t>
            </a:r>
            <a:r>
              <a:rPr lang="en-US" sz="1200" dirty="0" err="1">
                <a:solidFill>
                  <a:srgbClr val="000000"/>
                </a:solidFill>
              </a:rPr>
              <a:t>Nansel</a:t>
            </a:r>
            <a:r>
              <a:rPr lang="en-US" sz="1200" dirty="0">
                <a:solidFill>
                  <a:srgbClr val="000000"/>
                </a:solidFill>
              </a:rPr>
              <a:t>, T, </a:t>
            </a:r>
            <a:r>
              <a:rPr lang="en-US" sz="1200" dirty="0" err="1">
                <a:solidFill>
                  <a:srgbClr val="000000"/>
                </a:solidFill>
              </a:rPr>
              <a:t>Overpeck</a:t>
            </a:r>
            <a:r>
              <a:rPr lang="en-US" sz="1200" dirty="0">
                <a:solidFill>
                  <a:srgbClr val="000000"/>
                </a:solidFill>
              </a:rPr>
              <a:t>, M., </a:t>
            </a:r>
            <a:r>
              <a:rPr lang="en-US" sz="1200" dirty="0" err="1">
                <a:solidFill>
                  <a:srgbClr val="000000"/>
                </a:solidFill>
              </a:rPr>
              <a:t>Pilia</a:t>
            </a:r>
            <a:r>
              <a:rPr lang="en-US" sz="1200" dirty="0">
                <a:solidFill>
                  <a:srgbClr val="000000"/>
                </a:solidFill>
              </a:rPr>
              <a:t>, R., June </a:t>
            </a:r>
            <a:r>
              <a:rPr lang="en-US" sz="1200" dirty="0" err="1">
                <a:solidFill>
                  <a:srgbClr val="000000"/>
                </a:solidFill>
              </a:rPr>
              <a:t>Ruan</a:t>
            </a:r>
            <a:r>
              <a:rPr lang="en-US" sz="1200" dirty="0">
                <a:solidFill>
                  <a:srgbClr val="000000"/>
                </a:solidFill>
              </a:rPr>
              <a:t>, W., Simon-Morton, B., </a:t>
            </a:r>
            <a:r>
              <a:rPr lang="en-US" sz="1200" dirty="0" err="1">
                <a:solidFill>
                  <a:srgbClr val="000000"/>
                </a:solidFill>
              </a:rPr>
              <a:t>Scheidt</a:t>
            </a:r>
            <a:r>
              <a:rPr lang="en-US" sz="1200" dirty="0">
                <a:solidFill>
                  <a:srgbClr val="000000"/>
                </a:solidFill>
              </a:rPr>
              <a:t>, P., (2001), “Bullying Behaviors Among US Youth: Prevalence and Association With Psychosocial Adjustment”,</a:t>
            </a:r>
            <a:r>
              <a:rPr lang="en-US" sz="1200" dirty="0"/>
              <a:t> </a:t>
            </a:r>
            <a:r>
              <a:rPr lang="en-US" sz="1200" i="1" dirty="0"/>
              <a:t>American Medical Association</a:t>
            </a:r>
            <a:r>
              <a:rPr lang="en-US" sz="1200" dirty="0"/>
              <a:t>, https://jamanetwork.com/ on 04/23/2021</a:t>
            </a:r>
          </a:p>
          <a:p>
            <a:pPr algn="just"/>
            <a:endParaRPr lang="en-US" sz="1200" dirty="0"/>
          </a:p>
          <a:p>
            <a:pPr algn="just"/>
            <a:endParaRPr lang="en-US" sz="1200" dirty="0">
              <a:solidFill>
                <a:srgbClr val="000000"/>
              </a:solidFill>
            </a:endParaRPr>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p:txBody>
      </p:sp>
      <p:pic>
        <p:nvPicPr>
          <p:cNvPr id="7" name="Εικόνα 8">
            <a:extLst>
              <a:ext uri="{FF2B5EF4-FFF2-40B4-BE49-F238E27FC236}">
                <a16:creationId xmlns:a16="http://schemas.microsoft.com/office/drawing/2014/main" id="{F63036E5-4715-4EA6-A50D-F19D3DC3606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696189" y="692696"/>
            <a:ext cx="2447811" cy="1023177"/>
          </a:xfrm>
          <a:prstGeom prst="rect">
            <a:avLst/>
          </a:prstGeom>
        </p:spPr>
      </p:pic>
    </p:spTree>
    <p:extLst>
      <p:ext uri="{BB962C8B-B14F-4D97-AF65-F5344CB8AC3E}">
        <p14:creationId xmlns:p14="http://schemas.microsoft.com/office/powerpoint/2010/main" val="200388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7504" y="0"/>
            <a:ext cx="1656184" cy="570576"/>
          </a:xfrm>
          <a:prstGeom prst="rect">
            <a:avLst/>
          </a:prstGeom>
        </p:spPr>
      </p:pic>
      <p:sp>
        <p:nvSpPr>
          <p:cNvPr id="6" name="Ορθογώνιο 5"/>
          <p:cNvSpPr/>
          <p:nvPr/>
        </p:nvSpPr>
        <p:spPr>
          <a:xfrm>
            <a:off x="1207599" y="4717130"/>
            <a:ext cx="2956902" cy="4339650"/>
          </a:xfrm>
          <a:prstGeom prst="rect">
            <a:avLst/>
          </a:prstGeom>
        </p:spPr>
        <p:txBody>
          <a:bodyPr wrap="square">
            <a:spAutoFit/>
          </a:bodyPr>
          <a:lstStyle/>
          <a:p>
            <a:pPr algn="just"/>
            <a:endParaRPr lang="en-US" sz="1200" b="1" dirty="0"/>
          </a:p>
          <a:p>
            <a:pPr algn="just"/>
            <a:endParaRPr lang="en-US" sz="1200" b="1" dirty="0"/>
          </a:p>
          <a:p>
            <a:pPr algn="just"/>
            <a:endParaRPr lang="en-US" sz="1200" b="1" dirty="0"/>
          </a:p>
          <a:p>
            <a:pPr algn="just"/>
            <a:endParaRPr lang="en-US" sz="1200" b="1" dirty="0"/>
          </a:p>
          <a:p>
            <a:pPr algn="just"/>
            <a:endParaRPr lang="en-US" sz="1200" dirty="0"/>
          </a:p>
          <a:p>
            <a:pPr algn="just"/>
            <a:endParaRPr lang="en-US" sz="1200" dirty="0">
              <a:solidFill>
                <a:srgbClr val="000000"/>
              </a:solidFill>
            </a:endParaRPr>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a:p>
            <a:pPr algn="just"/>
            <a:endParaRPr lang="el-GR" sz="1200" dirty="0"/>
          </a:p>
        </p:txBody>
      </p:sp>
      <p:sp>
        <p:nvSpPr>
          <p:cNvPr id="8" name="7 - Ορθογώνιο"/>
          <p:cNvSpPr/>
          <p:nvPr/>
        </p:nvSpPr>
        <p:spPr>
          <a:xfrm>
            <a:off x="4788024" y="5229200"/>
            <a:ext cx="3888432" cy="830997"/>
          </a:xfrm>
          <a:prstGeom prst="rect">
            <a:avLst/>
          </a:prstGeom>
        </p:spPr>
        <p:txBody>
          <a:bodyPr wrap="square">
            <a:spAutoFit/>
          </a:bodyPr>
          <a:lstStyle/>
          <a:p>
            <a:pPr algn="ctr">
              <a:buNone/>
            </a:pPr>
            <a:r>
              <a:rPr lang="el-GR" b="1" dirty="0">
                <a:solidFill>
                  <a:prstClr val="black"/>
                </a:solidFill>
                <a:latin typeface="Times New Roman" pitchFamily="18" charset="0"/>
                <a:cs typeface="Times New Roman" pitchFamily="18" charset="0"/>
              </a:rPr>
              <a:t> </a:t>
            </a:r>
            <a:r>
              <a:rPr lang="el-GR" sz="1000" b="1" dirty="0">
                <a:solidFill>
                  <a:prstClr val="black"/>
                </a:solidFill>
                <a:latin typeface="Times New Roman" pitchFamily="18" charset="0"/>
                <a:cs typeface="Times New Roman" pitchFamily="18" charset="0"/>
              </a:rPr>
              <a:t>Χατζοπούλου Ιωάννα</a:t>
            </a:r>
          </a:p>
          <a:p>
            <a:pPr algn="just">
              <a:buNone/>
            </a:pPr>
            <a:r>
              <a:rPr lang="el-GR" sz="1000" b="1" dirty="0">
                <a:solidFill>
                  <a:prstClr val="black"/>
                </a:solidFill>
                <a:latin typeface="Times New Roman" pitchFamily="18" charset="0"/>
                <a:cs typeface="Times New Roman" pitchFamily="18" charset="0"/>
              </a:rPr>
              <a:t>Εκπαιδευτικός ΠΕ02, ΜΒΑ </a:t>
            </a:r>
            <a:r>
              <a:rPr lang="en-US" sz="1000" b="1" dirty="0">
                <a:solidFill>
                  <a:prstClr val="black"/>
                </a:solidFill>
                <a:latin typeface="Times New Roman" pitchFamily="18" charset="0"/>
                <a:cs typeface="Times New Roman" pitchFamily="18" charset="0"/>
              </a:rPr>
              <a:t>&amp;</a:t>
            </a:r>
            <a:r>
              <a:rPr lang="el-GR" sz="1000" b="1" dirty="0">
                <a:solidFill>
                  <a:prstClr val="black"/>
                </a:solidFill>
                <a:latin typeface="Times New Roman" pitchFamily="18" charset="0"/>
                <a:cs typeface="Times New Roman" pitchFamily="18" charset="0"/>
              </a:rPr>
              <a:t> </a:t>
            </a:r>
            <a:r>
              <a:rPr lang="en-US" sz="1000" b="1" dirty="0">
                <a:solidFill>
                  <a:prstClr val="black"/>
                </a:solidFill>
                <a:latin typeface="Times New Roman" pitchFamily="18" charset="0"/>
                <a:cs typeface="Times New Roman" pitchFamily="18" charset="0"/>
              </a:rPr>
              <a:t>Master </a:t>
            </a:r>
            <a:r>
              <a:rPr lang="el-GR" sz="1000" b="1" dirty="0">
                <a:solidFill>
                  <a:prstClr val="black"/>
                </a:solidFill>
                <a:latin typeface="Times New Roman" pitchFamily="18" charset="0"/>
                <a:cs typeface="Times New Roman" pitchFamily="18" charset="0"/>
              </a:rPr>
              <a:t>Ψυχικής Υγείας, Διοικητική Υπάλληλος της ΠΔΕ Θεσσαλίας, Υπεύθυνη Ευρωπαϊκών Προγραμμάτων ΠΔΕ Θεσσαλίας</a:t>
            </a:r>
            <a:endParaRPr lang="el-GR" sz="1000" dirty="0"/>
          </a:p>
        </p:txBody>
      </p:sp>
      <p:sp>
        <p:nvSpPr>
          <p:cNvPr id="9" name="8 - Ορθογώνιο"/>
          <p:cNvSpPr/>
          <p:nvPr/>
        </p:nvSpPr>
        <p:spPr>
          <a:xfrm>
            <a:off x="539552" y="5373216"/>
            <a:ext cx="3384376" cy="553998"/>
          </a:xfrm>
          <a:prstGeom prst="rect">
            <a:avLst/>
          </a:prstGeom>
        </p:spPr>
        <p:txBody>
          <a:bodyPr wrap="square">
            <a:spAutoFit/>
          </a:bodyPr>
          <a:lstStyle/>
          <a:p>
            <a:pPr algn="ctr">
              <a:buNone/>
            </a:pPr>
            <a:r>
              <a:rPr lang="el-GR" sz="1000" b="1" dirty="0" err="1">
                <a:solidFill>
                  <a:prstClr val="black"/>
                </a:solidFill>
                <a:latin typeface="Times New Roman" pitchFamily="18" charset="0"/>
                <a:cs typeface="Times New Roman" pitchFamily="18" charset="0"/>
              </a:rPr>
              <a:t>Ξεσφιγκούλη</a:t>
            </a:r>
            <a:r>
              <a:rPr lang="el-GR" sz="1000" b="1" dirty="0">
                <a:solidFill>
                  <a:prstClr val="black"/>
                </a:solidFill>
                <a:latin typeface="Times New Roman" pitchFamily="18" charset="0"/>
                <a:cs typeface="Times New Roman" pitchFamily="18" charset="0"/>
              </a:rPr>
              <a:t> Δήμητρα</a:t>
            </a:r>
          </a:p>
          <a:p>
            <a:pPr algn="ctr">
              <a:buNone/>
            </a:pPr>
            <a:r>
              <a:rPr lang="el-GR" sz="1000" b="1" dirty="0">
                <a:solidFill>
                  <a:prstClr val="black"/>
                </a:solidFill>
                <a:latin typeface="Times New Roman" pitchFamily="18" charset="0"/>
                <a:cs typeface="Times New Roman" pitchFamily="18" charset="0"/>
              </a:rPr>
              <a:t>Εκπαιδευτικός ΠΕ70, Διδάκτωρ ΠΤΔΕ Πανεπιστημίου Θεσσαλίας</a:t>
            </a:r>
            <a:r>
              <a:rPr lang="en-US" sz="1000" b="1" dirty="0">
                <a:solidFill>
                  <a:prstClr val="black"/>
                </a:solidFill>
                <a:latin typeface="Times New Roman" pitchFamily="18" charset="0"/>
                <a:cs typeface="Times New Roman" pitchFamily="18" charset="0"/>
              </a:rPr>
              <a:t>, </a:t>
            </a:r>
            <a:r>
              <a:rPr lang="el-GR" sz="1000" b="1" dirty="0">
                <a:solidFill>
                  <a:prstClr val="black"/>
                </a:solidFill>
                <a:latin typeface="Times New Roman" pitchFamily="18" charset="0"/>
                <a:cs typeface="Times New Roman" pitchFamily="18" charset="0"/>
              </a:rPr>
              <a:t>Συντονίστρια  Ευρωπαϊκών  Προγραμμάτων</a:t>
            </a:r>
          </a:p>
        </p:txBody>
      </p:sp>
      <p:pic>
        <p:nvPicPr>
          <p:cNvPr id="11" name="Picture 2"/>
          <p:cNvPicPr>
            <a:picLocks noChangeAspect="1" noChangeArrowheads="1"/>
          </p:cNvPicPr>
          <p:nvPr/>
        </p:nvPicPr>
        <p:blipFill>
          <a:blip r:embed="rId4" cstate="print"/>
          <a:srcRect/>
          <a:stretch>
            <a:fillRect/>
          </a:stretch>
        </p:blipFill>
        <p:spPr bwMode="auto">
          <a:xfrm>
            <a:off x="2339752" y="2636912"/>
            <a:ext cx="4838700" cy="1295400"/>
          </a:xfrm>
          <a:prstGeom prst="rect">
            <a:avLst/>
          </a:prstGeom>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pic>
      <p:pic>
        <p:nvPicPr>
          <p:cNvPr id="6147" name="Picture 3" descr="page9image3226240">
            <a:extLst>
              <a:ext uri="{FF2B5EF4-FFF2-40B4-BE49-F238E27FC236}">
                <a16:creationId xmlns:a16="http://schemas.microsoft.com/office/drawing/2014/main" id="{5BBE597C-2000-F945-953B-54123551D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848" y="1036757"/>
            <a:ext cx="7088742" cy="35443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506C642-EE17-2C40-9BAE-00F5BAC3416B}"/>
              </a:ext>
            </a:extLst>
          </p:cNvPr>
          <p:cNvSpPr txBox="1"/>
          <p:nvPr/>
        </p:nvSpPr>
        <p:spPr>
          <a:xfrm>
            <a:off x="4104456" y="2738544"/>
            <a:ext cx="4572000" cy="369332"/>
          </a:xfrm>
          <a:prstGeom prst="rect">
            <a:avLst/>
          </a:prstGeom>
          <a:noFill/>
        </p:spPr>
        <p:txBody>
          <a:bodyPr wrap="square">
            <a:spAutoFit/>
          </a:bodyPr>
          <a:lstStyle/>
          <a:p>
            <a:r>
              <a:rPr lang="en-GB" sz="1800" b="1" dirty="0">
                <a:solidFill>
                  <a:srgbClr val="FFFFFF"/>
                </a:solidFill>
                <a:effectLst/>
                <a:latin typeface="CenturyGothic"/>
              </a:rPr>
              <a:t>THANK YOU </a:t>
            </a:r>
            <a:endParaRPr lang="en-GB" dirty="0">
              <a:effectLst/>
            </a:endParaRPr>
          </a:p>
        </p:txBody>
      </p:sp>
    </p:spTree>
    <p:extLst>
      <p:ext uri="{BB962C8B-B14F-4D97-AF65-F5344CB8AC3E}">
        <p14:creationId xmlns:p14="http://schemas.microsoft.com/office/powerpoint/2010/main" val="200388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41226"/>
          </a:xfrm>
        </p:spPr>
        <p:txBody>
          <a:bodyPr>
            <a:normAutofit/>
          </a:bodyPr>
          <a:lstStyle/>
          <a:p>
            <a:pPr algn="ctr"/>
            <a:r>
              <a:rPr lang="el-GR" sz="2000" b="1" dirty="0">
                <a:solidFill>
                  <a:schemeClr val="accent6">
                    <a:lumMod val="75000"/>
                  </a:schemeClr>
                </a:solidFill>
              </a:rPr>
              <a:t>ΕΤΑΙΡΟΙ </a:t>
            </a:r>
            <a:r>
              <a:rPr lang="en-US" sz="2000" b="1" dirty="0">
                <a:solidFill>
                  <a:schemeClr val="accent6">
                    <a:lumMod val="75000"/>
                  </a:schemeClr>
                </a:solidFill>
              </a:rPr>
              <a:t>TOY </a:t>
            </a:r>
            <a:r>
              <a:rPr lang="el-GR" sz="2000" b="1" dirty="0">
                <a:solidFill>
                  <a:schemeClr val="accent6">
                    <a:lumMod val="75000"/>
                  </a:schemeClr>
                </a:solidFill>
              </a:rPr>
              <a:t>ΠΡΟΓΡΑΜΜΑΤΟΣ</a:t>
            </a:r>
            <a:endParaRPr lang="el-GR" sz="2000" dirty="0">
              <a:effectLst/>
            </a:endParaRPr>
          </a:p>
        </p:txBody>
      </p:sp>
      <p:sp>
        <p:nvSpPr>
          <p:cNvPr id="3" name="2 - Θέση περιεχομένου"/>
          <p:cNvSpPr>
            <a:spLocks noGrp="1"/>
          </p:cNvSpPr>
          <p:nvPr>
            <p:ph idx="1"/>
          </p:nvPr>
        </p:nvSpPr>
        <p:spPr>
          <a:xfrm>
            <a:off x="611560" y="1052736"/>
            <a:ext cx="8075240" cy="5256584"/>
          </a:xfrm>
        </p:spPr>
        <p:txBody>
          <a:bodyPr>
            <a:normAutofit/>
          </a:bodyPr>
          <a:lstStyle/>
          <a:p>
            <a:pPr>
              <a:buNone/>
            </a:pPr>
            <a:r>
              <a:rPr lang="el-GR" sz="1200" dirty="0">
                <a:latin typeface="Times New Roman" pitchFamily="18" charset="0"/>
                <a:cs typeface="Times New Roman" pitchFamily="18" charset="0"/>
              </a:rPr>
              <a:t> </a:t>
            </a:r>
          </a:p>
          <a:p>
            <a:pPr lvl="0">
              <a:buNone/>
            </a:pPr>
            <a:r>
              <a:rPr lang="en-US" sz="1200" b="1" dirty="0">
                <a:latin typeface="Times New Roman" pitchFamily="18" charset="0"/>
                <a:cs typeface="Times New Roman" pitchFamily="18" charset="0"/>
              </a:rPr>
              <a:t>     </a:t>
            </a:r>
            <a:r>
              <a:rPr lang="el-GR" sz="1200" b="1" dirty="0">
                <a:latin typeface="Times New Roman" pitchFamily="18" charset="0"/>
                <a:cs typeface="Times New Roman" pitchFamily="18" charset="0"/>
              </a:rPr>
              <a:t>Στο πρόγραμμα συμμετέχουν εκτός της Π.Δ.Ε.Θ. οι παρακάτω οργανισμοί: </a:t>
            </a:r>
            <a:endParaRPr lang="en-US" sz="1200" b="1" dirty="0">
              <a:latin typeface="Times New Roman" pitchFamily="18" charset="0"/>
              <a:cs typeface="Times New Roman" pitchFamily="18" charset="0"/>
            </a:endParaRPr>
          </a:p>
          <a:p>
            <a:pPr lvl="0">
              <a:buNone/>
            </a:pPr>
            <a:endParaRPr lang="el-GR" sz="1200" dirty="0">
              <a:latin typeface="Times New Roman" pitchFamily="18" charset="0"/>
              <a:cs typeface="Times New Roman" pitchFamily="18" charset="0"/>
            </a:endParaRPr>
          </a:p>
          <a:p>
            <a:pPr lvl="0" algn="just">
              <a:lnSpc>
                <a:spcPct val="120000"/>
              </a:lnSpc>
            </a:pPr>
            <a:r>
              <a:rPr lang="en-US" sz="1200" b="1" u="sng" dirty="0">
                <a:latin typeface="Times New Roman" pitchFamily="18" charset="0"/>
                <a:cs typeface="Times New Roman" pitchFamily="18" charset="0"/>
              </a:rPr>
              <a:t>TUCEP</a:t>
            </a:r>
            <a:r>
              <a:rPr lang="el-GR" sz="1200" b="1" u="sng" dirty="0">
                <a:latin typeface="Times New Roman" pitchFamily="18" charset="0"/>
                <a:cs typeface="Times New Roman" pitchFamily="18" charset="0"/>
              </a:rPr>
              <a:t> - </a:t>
            </a:r>
            <a:r>
              <a:rPr lang="el-GR" sz="1200" b="1" u="sng" dirty="0" err="1">
                <a:latin typeface="Times New Roman" pitchFamily="18" charset="0"/>
                <a:cs typeface="Times New Roman" pitchFamily="18" charset="0"/>
              </a:rPr>
              <a:t>Tiber</a:t>
            </a:r>
            <a:r>
              <a:rPr lang="el-GR" sz="1200" b="1" u="sng" dirty="0">
                <a:latin typeface="Times New Roman" pitchFamily="18" charset="0"/>
                <a:cs typeface="Times New Roman" pitchFamily="18" charset="0"/>
              </a:rPr>
              <a:t> </a:t>
            </a:r>
            <a:r>
              <a:rPr lang="el-GR" sz="1200" b="1" u="sng" dirty="0" err="1">
                <a:latin typeface="Times New Roman" pitchFamily="18" charset="0"/>
                <a:cs typeface="Times New Roman" pitchFamily="18" charset="0"/>
              </a:rPr>
              <a:t>Umbria</a:t>
            </a:r>
            <a:r>
              <a:rPr lang="el-GR" sz="1200" b="1" u="sng" dirty="0">
                <a:latin typeface="Times New Roman" pitchFamily="18" charset="0"/>
                <a:cs typeface="Times New Roman" pitchFamily="18" charset="0"/>
              </a:rPr>
              <a:t> </a:t>
            </a:r>
            <a:r>
              <a:rPr lang="el-GR" sz="1200" b="1" u="sng" dirty="0" err="1">
                <a:latin typeface="Times New Roman" pitchFamily="18" charset="0"/>
                <a:cs typeface="Times New Roman" pitchFamily="18" charset="0"/>
              </a:rPr>
              <a:t>Comett</a:t>
            </a:r>
            <a:r>
              <a:rPr lang="el-GR" sz="1200" b="1" u="sng" dirty="0">
                <a:latin typeface="Times New Roman" pitchFamily="18" charset="0"/>
                <a:cs typeface="Times New Roman" pitchFamily="18" charset="0"/>
              </a:rPr>
              <a:t> </a:t>
            </a:r>
            <a:r>
              <a:rPr lang="el-GR" sz="1200" b="1" u="sng" dirty="0" err="1">
                <a:latin typeface="Times New Roman" pitchFamily="18" charset="0"/>
                <a:cs typeface="Times New Roman" pitchFamily="18" charset="0"/>
              </a:rPr>
              <a:t>Education</a:t>
            </a:r>
            <a:r>
              <a:rPr lang="el-GR" sz="1200" b="1" u="sng" dirty="0">
                <a:latin typeface="Times New Roman" pitchFamily="18" charset="0"/>
                <a:cs typeface="Times New Roman" pitchFamily="18" charset="0"/>
              </a:rPr>
              <a:t> </a:t>
            </a:r>
            <a:r>
              <a:rPr lang="el-GR" sz="1200" b="1" u="sng" dirty="0" err="1">
                <a:latin typeface="Times New Roman" pitchFamily="18" charset="0"/>
                <a:cs typeface="Times New Roman" pitchFamily="18" charset="0"/>
              </a:rPr>
              <a:t>Programme</a:t>
            </a:r>
            <a:r>
              <a:rPr lang="el-GR" sz="1200" b="1" u="sng" dirty="0">
                <a:latin typeface="Times New Roman" pitchFamily="18" charset="0"/>
                <a:cs typeface="Times New Roman" pitchFamily="18" charset="0"/>
              </a:rPr>
              <a:t>, </a:t>
            </a:r>
          </a:p>
          <a:p>
            <a:pPr marL="0" lvl="0" indent="0" algn="just">
              <a:lnSpc>
                <a:spcPct val="120000"/>
              </a:lnSpc>
              <a:buNone/>
            </a:pPr>
            <a:r>
              <a:rPr lang="el-GR" sz="1200" dirty="0">
                <a:latin typeface="Times New Roman" pitchFamily="18" charset="0"/>
                <a:cs typeface="Times New Roman" pitchFamily="18" charset="0"/>
              </a:rPr>
              <a:t>           Ιταλία (Συντονιστής του Προγράμματος), </a:t>
            </a:r>
            <a:endParaRPr lang="en-US" sz="1200" dirty="0">
              <a:latin typeface="Times New Roman" pitchFamily="18" charset="0"/>
              <a:cs typeface="Times New Roman" pitchFamily="18" charset="0"/>
            </a:endParaRPr>
          </a:p>
          <a:p>
            <a:pPr lvl="0" algn="just">
              <a:lnSpc>
                <a:spcPct val="120000"/>
              </a:lnSpc>
              <a:buNone/>
            </a:pPr>
            <a:r>
              <a:rPr lang="en-US" sz="1200" dirty="0">
                <a:latin typeface="Times New Roman" pitchFamily="18" charset="0"/>
                <a:cs typeface="Times New Roman" pitchFamily="18" charset="0"/>
              </a:rPr>
              <a:t>          </a:t>
            </a:r>
            <a:r>
              <a:rPr lang="el-GR" sz="1200" dirty="0">
                <a:latin typeface="Times New Roman" pitchFamily="18" charset="0"/>
                <a:cs typeface="Times New Roman" pitchFamily="18" charset="0"/>
              </a:rPr>
              <a:t>Εκπαιδευτικός Σύνδεσμος Πανεπιστημίων και Επιχειρήσεων της </a:t>
            </a:r>
            <a:r>
              <a:rPr lang="en-US" sz="1200" dirty="0">
                <a:latin typeface="Times New Roman" pitchFamily="18" charset="0"/>
                <a:cs typeface="Times New Roman" pitchFamily="18" charset="0"/>
              </a:rPr>
              <a:t>Umbria</a:t>
            </a:r>
          </a:p>
          <a:p>
            <a:pPr lvl="0" algn="just">
              <a:lnSpc>
                <a:spcPct val="120000"/>
              </a:lnSpc>
            </a:pPr>
            <a:endParaRPr lang="el-GR" sz="1200" b="1" dirty="0">
              <a:latin typeface="Times New Roman" pitchFamily="18" charset="0"/>
              <a:cs typeface="Times New Roman" pitchFamily="18" charset="0"/>
            </a:endParaRPr>
          </a:p>
          <a:p>
            <a:pPr lvl="0" algn="just">
              <a:lnSpc>
                <a:spcPct val="120000"/>
              </a:lnSpc>
            </a:pPr>
            <a:r>
              <a:rPr lang="en-US" sz="1200" b="1" u="sng" dirty="0">
                <a:latin typeface="Times New Roman" pitchFamily="18" charset="0"/>
                <a:cs typeface="Times New Roman" pitchFamily="18" charset="0"/>
              </a:rPr>
              <a:t>Association Cultural </a:t>
            </a:r>
            <a:r>
              <a:rPr lang="en-US" sz="1200" b="1" u="sng" dirty="0" err="1">
                <a:latin typeface="Times New Roman" pitchFamily="18" charset="0"/>
                <a:cs typeface="Times New Roman" pitchFamily="18" charset="0"/>
              </a:rPr>
              <a:t>Euroaccion</a:t>
            </a:r>
            <a:r>
              <a:rPr lang="en-US" sz="1200" b="1" u="sng" dirty="0">
                <a:latin typeface="Times New Roman" pitchFamily="18" charset="0"/>
                <a:cs typeface="Times New Roman" pitchFamily="18" charset="0"/>
              </a:rPr>
              <a:t> Murcia</a:t>
            </a:r>
            <a:r>
              <a:rPr lang="el-GR" sz="1200" b="1" u="sng" dirty="0">
                <a:latin typeface="Times New Roman" pitchFamily="18" charset="0"/>
                <a:cs typeface="Times New Roman" pitchFamily="18" charset="0"/>
              </a:rPr>
              <a:t>- Πολιτιστικός Σύλλογος </a:t>
            </a:r>
            <a:r>
              <a:rPr lang="en-US" sz="1200" b="1" u="sng" dirty="0" err="1">
                <a:latin typeface="Times New Roman" pitchFamily="18" charset="0"/>
                <a:cs typeface="Times New Roman" pitchFamily="18" charset="0"/>
              </a:rPr>
              <a:t>Euroaccion</a:t>
            </a:r>
            <a:r>
              <a:rPr lang="en-US" sz="1200" b="1" u="sng" dirty="0">
                <a:latin typeface="Times New Roman" pitchFamily="18" charset="0"/>
                <a:cs typeface="Times New Roman" pitchFamily="18" charset="0"/>
              </a:rPr>
              <a:t> Murcia</a:t>
            </a:r>
            <a:r>
              <a:rPr lang="el-GR" sz="1200" b="1" u="sng" dirty="0">
                <a:latin typeface="Times New Roman" pitchFamily="18" charset="0"/>
                <a:cs typeface="Times New Roman" pitchFamily="18" charset="0"/>
              </a:rPr>
              <a:t>, </a:t>
            </a:r>
          </a:p>
          <a:p>
            <a:pPr marL="0" lvl="0" indent="0" algn="just">
              <a:lnSpc>
                <a:spcPct val="120000"/>
              </a:lnSpc>
              <a:buNone/>
            </a:pPr>
            <a:r>
              <a:rPr lang="el-GR" sz="1200" b="1" dirty="0">
                <a:latin typeface="Times New Roman" pitchFamily="18" charset="0"/>
                <a:cs typeface="Times New Roman" pitchFamily="18" charset="0"/>
              </a:rPr>
              <a:t>           </a:t>
            </a:r>
            <a:r>
              <a:rPr lang="el-GR" sz="1200" dirty="0">
                <a:latin typeface="Times New Roman" pitchFamily="18" charset="0"/>
                <a:cs typeface="Times New Roman" pitchFamily="18" charset="0"/>
              </a:rPr>
              <a:t>Ισπανία, μη κυβερνητικός οργανισμός μάθησης και επαγγελματικής και προσωπικής ανάπτυξης νέων</a:t>
            </a:r>
            <a:endParaRPr lang="en-US" sz="1200" dirty="0">
              <a:latin typeface="Times New Roman" pitchFamily="18" charset="0"/>
              <a:cs typeface="Times New Roman" pitchFamily="18" charset="0"/>
            </a:endParaRPr>
          </a:p>
          <a:p>
            <a:pPr marL="0" lvl="0" indent="0" algn="just">
              <a:lnSpc>
                <a:spcPct val="120000"/>
              </a:lnSpc>
              <a:buNone/>
            </a:pPr>
            <a:endParaRPr lang="el-GR" sz="1200" b="1" dirty="0">
              <a:latin typeface="Times New Roman" pitchFamily="18" charset="0"/>
              <a:cs typeface="Times New Roman" pitchFamily="18" charset="0"/>
            </a:endParaRPr>
          </a:p>
          <a:p>
            <a:pPr lvl="0" algn="just">
              <a:lnSpc>
                <a:spcPct val="120000"/>
              </a:lnSpc>
            </a:pPr>
            <a:r>
              <a:rPr lang="en-US" sz="1200" b="1" u="sng" dirty="0">
                <a:latin typeface="Times New Roman" pitchFamily="18" charset="0"/>
                <a:cs typeface="Times New Roman" pitchFamily="18" charset="0"/>
              </a:rPr>
              <a:t>IES Eduardo Linares </a:t>
            </a:r>
            <a:r>
              <a:rPr lang="en-US" sz="1200" b="1" u="sng" dirty="0" err="1">
                <a:latin typeface="Times New Roman" pitchFamily="18" charset="0"/>
                <a:cs typeface="Times New Roman" pitchFamily="18" charset="0"/>
              </a:rPr>
              <a:t>Lumeras</a:t>
            </a:r>
            <a:r>
              <a:rPr lang="el-GR" sz="1200" b="1" u="sng" dirty="0">
                <a:latin typeface="Times New Roman" pitchFamily="18" charset="0"/>
                <a:cs typeface="Times New Roman" pitchFamily="18" charset="0"/>
              </a:rPr>
              <a:t>, </a:t>
            </a:r>
          </a:p>
          <a:p>
            <a:pPr marL="0" lvl="0" indent="0" algn="just">
              <a:lnSpc>
                <a:spcPct val="120000"/>
              </a:lnSpc>
              <a:buNone/>
            </a:pPr>
            <a:r>
              <a:rPr lang="el-GR" sz="1200" b="1" dirty="0">
                <a:latin typeface="Times New Roman" pitchFamily="18" charset="0"/>
                <a:cs typeface="Times New Roman" pitchFamily="18" charset="0"/>
              </a:rPr>
              <a:t>          </a:t>
            </a:r>
            <a:r>
              <a:rPr lang="el-GR" sz="1200" dirty="0">
                <a:latin typeface="Times New Roman" pitchFamily="18" charset="0"/>
                <a:cs typeface="Times New Roman" pitchFamily="18" charset="0"/>
              </a:rPr>
              <a:t>Ισπανία</a:t>
            </a:r>
            <a:r>
              <a:rPr lang="en-US" sz="1200" dirty="0">
                <a:latin typeface="Times New Roman" pitchFamily="18" charset="0"/>
                <a:cs typeface="Times New Roman" pitchFamily="18" charset="0"/>
              </a:rPr>
              <a:t>,</a:t>
            </a:r>
            <a:r>
              <a:rPr lang="el-GR" sz="1200" dirty="0">
                <a:latin typeface="Times New Roman" pitchFamily="18" charset="0"/>
                <a:cs typeface="Times New Roman" pitchFamily="18" charset="0"/>
              </a:rPr>
              <a:t> Δημόσιος Οργανισμός Εκπαίδευσης, Κατάρτισης και Απασχόλησης “</a:t>
            </a:r>
            <a:r>
              <a:rPr lang="en-US" sz="1200" dirty="0">
                <a:latin typeface="Times New Roman" pitchFamily="18" charset="0"/>
                <a:cs typeface="Times New Roman" pitchFamily="18" charset="0"/>
              </a:rPr>
              <a:t>Eduardo Linares </a:t>
            </a:r>
            <a:r>
              <a:rPr lang="en-US" sz="1200" dirty="0" err="1">
                <a:latin typeface="Times New Roman" pitchFamily="18" charset="0"/>
                <a:cs typeface="Times New Roman" pitchFamily="18" charset="0"/>
              </a:rPr>
              <a:t>Lumeras</a:t>
            </a:r>
            <a:r>
              <a:rPr lang="el-GR" sz="1200" dirty="0">
                <a:latin typeface="Times New Roman" pitchFamily="18" charset="0"/>
                <a:cs typeface="Times New Roman" pitchFamily="18" charset="0"/>
              </a:rPr>
              <a:t>” στη </a:t>
            </a:r>
            <a:r>
              <a:rPr lang="en-US" sz="1200" dirty="0">
                <a:latin typeface="Times New Roman" pitchFamily="18" charset="0"/>
                <a:cs typeface="Times New Roman" pitchFamily="18" charset="0"/>
              </a:rPr>
              <a:t>Murcia</a:t>
            </a:r>
          </a:p>
          <a:p>
            <a:pPr lvl="0" algn="just">
              <a:lnSpc>
                <a:spcPct val="120000"/>
              </a:lnSpc>
            </a:pPr>
            <a:endParaRPr lang="el-GR" sz="1200" b="1" dirty="0">
              <a:latin typeface="Times New Roman" pitchFamily="18" charset="0"/>
              <a:cs typeface="Times New Roman" pitchFamily="18" charset="0"/>
            </a:endParaRPr>
          </a:p>
          <a:p>
            <a:pPr lvl="0" algn="just">
              <a:lnSpc>
                <a:spcPct val="120000"/>
              </a:lnSpc>
            </a:pPr>
            <a:r>
              <a:rPr lang="en-US" sz="1200" b="1" u="sng" dirty="0">
                <a:latin typeface="Times New Roman" pitchFamily="18" charset="0"/>
                <a:cs typeface="Times New Roman" pitchFamily="18" charset="0"/>
              </a:rPr>
              <a:t>DIMITRA </a:t>
            </a:r>
            <a:r>
              <a:rPr lang="en-US" sz="1200" b="1" u="sng" dirty="0" err="1">
                <a:latin typeface="Times New Roman" pitchFamily="18" charset="0"/>
                <a:cs typeface="Times New Roman" pitchFamily="18" charset="0"/>
              </a:rPr>
              <a:t>Ekpaideutiki</a:t>
            </a:r>
            <a:r>
              <a:rPr lang="en-US" sz="1200" b="1" u="sng" dirty="0">
                <a:latin typeface="Times New Roman" pitchFamily="18" charset="0"/>
                <a:cs typeface="Times New Roman" pitchFamily="18" charset="0"/>
              </a:rPr>
              <a:t> </a:t>
            </a:r>
            <a:r>
              <a:rPr lang="en-US" sz="1200" b="1" u="sng" dirty="0" err="1">
                <a:latin typeface="Times New Roman" pitchFamily="18" charset="0"/>
                <a:cs typeface="Times New Roman" pitchFamily="18" charset="0"/>
              </a:rPr>
              <a:t>Simvouleutiki</a:t>
            </a:r>
            <a:r>
              <a:rPr lang="el-GR" sz="1200" b="1" dirty="0">
                <a:latin typeface="Times New Roman" pitchFamily="18" charset="0"/>
                <a:cs typeface="Times New Roman" pitchFamily="18" charset="0"/>
              </a:rPr>
              <a:t>, </a:t>
            </a:r>
          </a:p>
          <a:p>
            <a:pPr marL="0" lvl="0" indent="0" algn="just">
              <a:lnSpc>
                <a:spcPct val="120000"/>
              </a:lnSpc>
              <a:buNone/>
            </a:pPr>
            <a:r>
              <a:rPr lang="el-GR" sz="1200" b="1" dirty="0">
                <a:latin typeface="Times New Roman" pitchFamily="18" charset="0"/>
                <a:cs typeface="Times New Roman" pitchFamily="18" charset="0"/>
              </a:rPr>
              <a:t>          </a:t>
            </a:r>
            <a:r>
              <a:rPr lang="el-GR" sz="1200" dirty="0">
                <a:latin typeface="Times New Roman" pitchFamily="18" charset="0"/>
                <a:cs typeface="Times New Roman" pitchFamily="18" charset="0"/>
              </a:rPr>
              <a:t>Ελλάδα</a:t>
            </a:r>
            <a:r>
              <a:rPr lang="en-US" sz="1200" b="1" dirty="0">
                <a:latin typeface="Times New Roman" pitchFamily="18" charset="0"/>
                <a:cs typeface="Times New Roman" pitchFamily="18" charset="0"/>
              </a:rPr>
              <a:t>,</a:t>
            </a:r>
            <a:r>
              <a:rPr lang="el-GR" sz="1200" b="1" dirty="0">
                <a:latin typeface="Times New Roman" pitchFamily="18" charset="0"/>
                <a:cs typeface="Times New Roman" pitchFamily="18" charset="0"/>
              </a:rPr>
              <a:t>  </a:t>
            </a:r>
            <a:r>
              <a:rPr lang="el-GR" sz="1200" dirty="0">
                <a:latin typeface="Times New Roman" pitchFamily="18" charset="0"/>
                <a:cs typeface="Times New Roman" pitchFamily="18" charset="0"/>
              </a:rPr>
              <a:t>Οργανισμός Εκπαίδευσης και Συμβουλευτικής</a:t>
            </a:r>
            <a:endParaRPr lang="en-US" sz="1200" b="1" dirty="0">
              <a:latin typeface="Times New Roman" pitchFamily="18" charset="0"/>
              <a:cs typeface="Times New Roman" pitchFamily="18" charset="0"/>
            </a:endParaRPr>
          </a:p>
          <a:p>
            <a:pPr lvl="0" algn="just">
              <a:lnSpc>
                <a:spcPct val="120000"/>
              </a:lnSpc>
            </a:pPr>
            <a:endParaRPr lang="el-GR" sz="1200" b="1" dirty="0">
              <a:latin typeface="Times New Roman" pitchFamily="18" charset="0"/>
              <a:cs typeface="Times New Roman" pitchFamily="18" charset="0"/>
            </a:endParaRPr>
          </a:p>
          <a:p>
            <a:pPr lvl="0" algn="just">
              <a:lnSpc>
                <a:spcPct val="120000"/>
              </a:lnSpc>
            </a:pPr>
            <a:r>
              <a:rPr lang="el-GR" sz="1200" b="1" dirty="0">
                <a:latin typeface="Times New Roman" pitchFamily="18" charset="0"/>
                <a:cs typeface="Times New Roman" pitchFamily="18" charset="0"/>
              </a:rPr>
              <a:t> </a:t>
            </a:r>
            <a:r>
              <a:rPr lang="el-GR" sz="1200" b="1" u="sng" dirty="0">
                <a:latin typeface="Times New Roman" pitchFamily="18" charset="0"/>
                <a:cs typeface="Times New Roman" pitchFamily="18" charset="0"/>
              </a:rPr>
              <a:t>W</a:t>
            </a:r>
            <a:r>
              <a:rPr lang="en-US" sz="1200" b="1" u="sng" dirty="0" err="1">
                <a:latin typeface="Times New Roman" pitchFamily="18" charset="0"/>
                <a:cs typeface="Times New Roman" pitchFamily="18" charset="0"/>
              </a:rPr>
              <a:t>yzsza</a:t>
            </a:r>
            <a:r>
              <a:rPr lang="el-GR" sz="1200" b="1" u="sng" dirty="0">
                <a:latin typeface="Times New Roman" pitchFamily="18" charset="0"/>
                <a:cs typeface="Times New Roman" pitchFamily="18" charset="0"/>
              </a:rPr>
              <a:t> S</a:t>
            </a:r>
            <a:r>
              <a:rPr lang="en-US" sz="1200" b="1" u="sng" dirty="0" err="1">
                <a:latin typeface="Times New Roman" pitchFamily="18" charset="0"/>
                <a:cs typeface="Times New Roman" pitchFamily="18" charset="0"/>
              </a:rPr>
              <a:t>zkola</a:t>
            </a:r>
            <a:r>
              <a:rPr lang="el-GR" sz="1200" b="1" u="sng" dirty="0">
                <a:latin typeface="Times New Roman" pitchFamily="18" charset="0"/>
                <a:cs typeface="Times New Roman" pitchFamily="18" charset="0"/>
              </a:rPr>
              <a:t> B</a:t>
            </a:r>
            <a:r>
              <a:rPr lang="en-US" sz="1200" b="1" u="sng" dirty="0" err="1">
                <a:latin typeface="Times New Roman" pitchFamily="18" charset="0"/>
                <a:cs typeface="Times New Roman" pitchFamily="18" charset="0"/>
              </a:rPr>
              <a:t>iznesu</a:t>
            </a:r>
            <a:r>
              <a:rPr lang="el-GR" sz="1200" b="1" u="sng" dirty="0">
                <a:latin typeface="Times New Roman" pitchFamily="18" charset="0"/>
                <a:cs typeface="Times New Roman" pitchFamily="18" charset="0"/>
              </a:rPr>
              <a:t> I N</a:t>
            </a:r>
            <a:r>
              <a:rPr lang="en-US" sz="1200" b="1" u="sng" dirty="0">
                <a:latin typeface="Times New Roman" pitchFamily="18" charset="0"/>
                <a:cs typeface="Times New Roman" pitchFamily="18" charset="0"/>
              </a:rPr>
              <a:t>auk o</a:t>
            </a:r>
            <a:r>
              <a:rPr lang="el-GR" sz="1200" b="1" u="sng" dirty="0">
                <a:latin typeface="Times New Roman" pitchFamily="18" charset="0"/>
                <a:cs typeface="Times New Roman" pitchFamily="18" charset="0"/>
              </a:rPr>
              <a:t> Z</a:t>
            </a:r>
            <a:r>
              <a:rPr lang="en-US" sz="1200" b="1" u="sng" dirty="0" err="1">
                <a:latin typeface="Times New Roman" pitchFamily="18" charset="0"/>
                <a:cs typeface="Times New Roman" pitchFamily="18" charset="0"/>
              </a:rPr>
              <a:t>drowiuw</a:t>
            </a:r>
            <a:r>
              <a:rPr lang="el-GR" sz="1200" b="1" u="sng" dirty="0">
                <a:latin typeface="Times New Roman" pitchFamily="18" charset="0"/>
                <a:cs typeface="Times New Roman" pitchFamily="18" charset="0"/>
              </a:rPr>
              <a:t>, </a:t>
            </a:r>
          </a:p>
          <a:p>
            <a:pPr marL="0" lvl="0" indent="0" algn="just">
              <a:lnSpc>
                <a:spcPct val="120000"/>
              </a:lnSpc>
              <a:buNone/>
            </a:pPr>
            <a:r>
              <a:rPr lang="el-GR" sz="1200" b="1" dirty="0">
                <a:latin typeface="Times New Roman" pitchFamily="18" charset="0"/>
                <a:cs typeface="Times New Roman" pitchFamily="18" charset="0"/>
              </a:rPr>
              <a:t>           </a:t>
            </a:r>
            <a:r>
              <a:rPr lang="el-GR" sz="1200" b="1" u="sng" dirty="0">
                <a:latin typeface="Times New Roman" pitchFamily="18" charset="0"/>
                <a:cs typeface="Times New Roman" pitchFamily="18" charset="0"/>
              </a:rPr>
              <a:t> </a:t>
            </a:r>
            <a:r>
              <a:rPr lang="el-GR" sz="1200" dirty="0">
                <a:latin typeface="Times New Roman" pitchFamily="18" charset="0"/>
                <a:cs typeface="Times New Roman" pitchFamily="18" charset="0"/>
              </a:rPr>
              <a:t>Πολωνία</a:t>
            </a:r>
            <a:r>
              <a:rPr lang="en-US" sz="1200" dirty="0">
                <a:latin typeface="Times New Roman" pitchFamily="18" charset="0"/>
                <a:cs typeface="Times New Roman" pitchFamily="18" charset="0"/>
              </a:rPr>
              <a:t>,</a:t>
            </a:r>
            <a:r>
              <a:rPr lang="el-GR" sz="1200" dirty="0">
                <a:latin typeface="Times New Roman" pitchFamily="18" charset="0"/>
                <a:cs typeface="Times New Roman" pitchFamily="18" charset="0"/>
              </a:rPr>
              <a:t> Εκπαιδευτικό Ινστιτούτο Επιστημών Υγείας και Επιχειρηματικότητας</a:t>
            </a:r>
            <a:endParaRPr lang="en-US" sz="1200" dirty="0">
              <a:latin typeface="Times New Roman" pitchFamily="18" charset="0"/>
              <a:cs typeface="Times New Roman" pitchFamily="18" charset="0"/>
            </a:endParaRPr>
          </a:p>
          <a:p>
            <a:pPr lvl="0" algn="just">
              <a:lnSpc>
                <a:spcPct val="120000"/>
              </a:lnSpc>
            </a:pPr>
            <a:endParaRPr lang="el-GR" sz="1200" b="1" dirty="0">
              <a:latin typeface="Times New Roman" pitchFamily="18" charset="0"/>
              <a:cs typeface="Times New Roman" pitchFamily="18" charset="0"/>
            </a:endParaRPr>
          </a:p>
          <a:p>
            <a:pPr algn="just">
              <a:buNone/>
            </a:pPr>
            <a:endParaRPr lang="el-GR" sz="1200" b="1" dirty="0">
              <a:latin typeface="Times New Roman" pitchFamily="18" charset="0"/>
              <a:cs typeface="Times New Roman" pitchFamily="18" charset="0"/>
            </a:endParaRPr>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604" y="12453"/>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0" y="12453"/>
            <a:ext cx="1656184" cy="570576"/>
          </a:xfrm>
          <a:prstGeom prst="rect">
            <a:avLst/>
          </a:prstGeom>
        </p:spPr>
      </p:pic>
      <p:pic>
        <p:nvPicPr>
          <p:cNvPr id="7"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692696"/>
            <a:ext cx="2447811" cy="1023177"/>
          </a:xfrm>
          <a:prstGeom prst="rect">
            <a:avLst/>
          </a:prstGeom>
        </p:spPr>
      </p:pic>
    </p:spTree>
    <p:extLst>
      <p:ext uri="{BB962C8B-B14F-4D97-AF65-F5344CB8AC3E}">
        <p14:creationId xmlns:p14="http://schemas.microsoft.com/office/powerpoint/2010/main" val="3630835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641226"/>
          </a:xfrm>
        </p:spPr>
        <p:txBody>
          <a:bodyPr>
            <a:normAutofit/>
          </a:bodyPr>
          <a:lstStyle/>
          <a:p>
            <a:pPr algn="ctr"/>
            <a:r>
              <a:rPr lang="el-GR" sz="2000" b="1" dirty="0">
                <a:solidFill>
                  <a:schemeClr val="accent6">
                    <a:lumMod val="75000"/>
                  </a:schemeClr>
                </a:solidFill>
              </a:rPr>
              <a:t>ΕΤΑΙΡΟΙ </a:t>
            </a:r>
            <a:r>
              <a:rPr lang="en-US" sz="2000" b="1" dirty="0">
                <a:solidFill>
                  <a:schemeClr val="accent6">
                    <a:lumMod val="75000"/>
                  </a:schemeClr>
                </a:solidFill>
              </a:rPr>
              <a:t>TOY </a:t>
            </a:r>
            <a:r>
              <a:rPr lang="el-GR" sz="2000" b="1" dirty="0">
                <a:solidFill>
                  <a:schemeClr val="accent6">
                    <a:lumMod val="75000"/>
                  </a:schemeClr>
                </a:solidFill>
              </a:rPr>
              <a:t>ΠΡΟΓΡΑΜΜΑΤΟΣ</a:t>
            </a:r>
            <a:endParaRPr lang="el-GR" sz="2000" dirty="0">
              <a:effectLst/>
            </a:endParaRPr>
          </a:p>
        </p:txBody>
      </p:sp>
      <p:sp>
        <p:nvSpPr>
          <p:cNvPr id="3" name="2 - Θέση περιεχομένου"/>
          <p:cNvSpPr>
            <a:spLocks noGrp="1"/>
          </p:cNvSpPr>
          <p:nvPr>
            <p:ph idx="1"/>
          </p:nvPr>
        </p:nvSpPr>
        <p:spPr>
          <a:xfrm>
            <a:off x="1007604" y="1196752"/>
            <a:ext cx="7679196" cy="3744416"/>
          </a:xfrm>
        </p:spPr>
        <p:txBody>
          <a:bodyPr>
            <a:normAutofit fontScale="47500" lnSpcReduction="20000"/>
          </a:bodyPr>
          <a:lstStyle/>
          <a:p>
            <a:pPr>
              <a:buNone/>
            </a:pPr>
            <a:r>
              <a:rPr lang="el-GR" dirty="0"/>
              <a:t> </a:t>
            </a:r>
          </a:p>
          <a:p>
            <a:pPr lvl="0">
              <a:buNone/>
            </a:pPr>
            <a:r>
              <a:rPr lang="en-US" sz="4200" b="1" dirty="0"/>
              <a:t>     </a:t>
            </a:r>
            <a:endParaRPr lang="el-GR" sz="4200" dirty="0"/>
          </a:p>
          <a:p>
            <a:pPr lvl="0" algn="just">
              <a:lnSpc>
                <a:spcPct val="120000"/>
              </a:lnSpc>
              <a:buNone/>
            </a:pPr>
            <a:r>
              <a:rPr lang="en-US" sz="4200" dirty="0"/>
              <a:t>    </a:t>
            </a:r>
            <a:endParaRPr lang="el-GR" sz="4200" b="1" dirty="0"/>
          </a:p>
          <a:p>
            <a:pPr lvl="0" algn="just">
              <a:lnSpc>
                <a:spcPct val="120000"/>
              </a:lnSpc>
            </a:pPr>
            <a:r>
              <a:rPr lang="en-US" sz="2500" b="1" u="sng" dirty="0" err="1"/>
              <a:t>Instituto</a:t>
            </a:r>
            <a:r>
              <a:rPr lang="en-US" sz="2500" b="1" u="sng" dirty="0"/>
              <a:t> </a:t>
            </a:r>
            <a:r>
              <a:rPr lang="en-US" sz="2500" b="1" u="sng" dirty="0" err="1"/>
              <a:t>Comprensivo</a:t>
            </a:r>
            <a:r>
              <a:rPr lang="en-US" sz="2500" b="1" u="sng" dirty="0"/>
              <a:t> </a:t>
            </a:r>
            <a:r>
              <a:rPr lang="en-US" sz="2500" b="1" u="sng" dirty="0" err="1"/>
              <a:t>Peruzia</a:t>
            </a:r>
            <a:r>
              <a:rPr lang="en-US" sz="2500" b="1" u="sng" dirty="0"/>
              <a:t> </a:t>
            </a:r>
            <a:r>
              <a:rPr lang="en-US" sz="2500" b="1" dirty="0"/>
              <a:t>,</a:t>
            </a:r>
            <a:endParaRPr lang="el-GR" sz="2500" b="1" dirty="0"/>
          </a:p>
          <a:p>
            <a:pPr marL="0" lvl="0" indent="0" algn="just">
              <a:lnSpc>
                <a:spcPct val="120000"/>
              </a:lnSpc>
              <a:buNone/>
            </a:pPr>
            <a:r>
              <a:rPr lang="el-GR" sz="2500" b="1" dirty="0"/>
              <a:t>      </a:t>
            </a:r>
            <a:r>
              <a:rPr lang="el-GR" sz="2500" dirty="0"/>
              <a:t>Ιταλία</a:t>
            </a:r>
            <a:r>
              <a:rPr lang="en-US" sz="2500" dirty="0"/>
              <a:t>,</a:t>
            </a:r>
            <a:r>
              <a:rPr lang="el-GR" sz="2500" dirty="0"/>
              <a:t> Ινστιτούτο Συμπεριληπτικής Εκπαίδευσης στην Περούτζια</a:t>
            </a:r>
            <a:r>
              <a:rPr lang="el-GR" sz="2500" b="1" dirty="0"/>
              <a:t> </a:t>
            </a:r>
            <a:endParaRPr lang="en-US" sz="2500" b="1" dirty="0"/>
          </a:p>
          <a:p>
            <a:pPr lvl="0" algn="just">
              <a:lnSpc>
                <a:spcPct val="120000"/>
              </a:lnSpc>
            </a:pPr>
            <a:endParaRPr lang="el-GR" sz="2500" b="1" dirty="0"/>
          </a:p>
          <a:p>
            <a:pPr lvl="0" algn="just">
              <a:lnSpc>
                <a:spcPct val="120000"/>
              </a:lnSpc>
            </a:pPr>
            <a:r>
              <a:rPr lang="en-US" sz="2500" b="1" u="sng" dirty="0" err="1"/>
              <a:t>Agrupamento</a:t>
            </a:r>
            <a:r>
              <a:rPr lang="en-US" sz="2500" b="1" u="sng" dirty="0"/>
              <a:t> de </a:t>
            </a:r>
            <a:r>
              <a:rPr lang="en-US" sz="2500" b="1" u="sng" dirty="0" err="1"/>
              <a:t>Escolas</a:t>
            </a:r>
            <a:r>
              <a:rPr lang="en-US" sz="2500" b="1" u="sng" dirty="0"/>
              <a:t> Ferreira de Castro</a:t>
            </a:r>
            <a:r>
              <a:rPr lang="en-US" sz="2500" b="1" dirty="0"/>
              <a:t>, </a:t>
            </a:r>
            <a:endParaRPr lang="el-GR" sz="2500" b="1" dirty="0"/>
          </a:p>
          <a:p>
            <a:pPr marL="0" lvl="0" indent="0" algn="just">
              <a:lnSpc>
                <a:spcPct val="120000"/>
              </a:lnSpc>
              <a:buNone/>
            </a:pPr>
            <a:r>
              <a:rPr lang="el-GR" sz="2500" b="1" dirty="0"/>
              <a:t>      </a:t>
            </a:r>
            <a:r>
              <a:rPr lang="el-GR" sz="2500" dirty="0"/>
              <a:t>Πορτογαλία</a:t>
            </a:r>
            <a:r>
              <a:rPr lang="en-US" sz="2500" b="1" dirty="0"/>
              <a:t>,</a:t>
            </a:r>
            <a:r>
              <a:rPr lang="el-GR" sz="2500" b="1" dirty="0"/>
              <a:t> </a:t>
            </a:r>
            <a:r>
              <a:rPr lang="en-US" sz="2500" b="1" dirty="0"/>
              <a:t> </a:t>
            </a:r>
            <a:r>
              <a:rPr lang="el-GR" sz="2500" dirty="0"/>
              <a:t>Συγκρότημα Σχολείων</a:t>
            </a:r>
            <a:r>
              <a:rPr lang="en-US" sz="2500" dirty="0"/>
              <a:t> Ferreira de Castro</a:t>
            </a:r>
            <a:endParaRPr lang="en-US" sz="2500" b="1" dirty="0"/>
          </a:p>
          <a:p>
            <a:pPr lvl="0" algn="just">
              <a:lnSpc>
                <a:spcPct val="120000"/>
              </a:lnSpc>
            </a:pPr>
            <a:endParaRPr lang="el-GR" sz="2500" b="1" dirty="0"/>
          </a:p>
          <a:p>
            <a:pPr lvl="0" algn="just">
              <a:lnSpc>
                <a:spcPct val="120000"/>
              </a:lnSpc>
            </a:pPr>
            <a:r>
              <a:rPr lang="en-US" sz="2500" b="1" dirty="0"/>
              <a:t> </a:t>
            </a:r>
            <a:r>
              <a:rPr lang="en-US" sz="2500" b="1" u="sng" dirty="0" err="1"/>
              <a:t>Associazione</a:t>
            </a:r>
            <a:r>
              <a:rPr lang="en-US" sz="2500" b="1" u="sng" dirty="0"/>
              <a:t> COAT – Centro </a:t>
            </a:r>
            <a:r>
              <a:rPr lang="en-US" sz="2500" b="1" u="sng" dirty="0" err="1"/>
              <a:t>Orientamento</a:t>
            </a:r>
            <a:r>
              <a:rPr lang="en-US" sz="2500" b="1" u="sng" dirty="0"/>
              <a:t> </a:t>
            </a:r>
            <a:r>
              <a:rPr lang="en-US" sz="2500" b="1" u="sng" dirty="0" err="1"/>
              <a:t>Ausili</a:t>
            </a:r>
            <a:r>
              <a:rPr lang="en-US" sz="2500" b="1" u="sng" dirty="0"/>
              <a:t> </a:t>
            </a:r>
            <a:r>
              <a:rPr lang="en-US" sz="2500" b="1" u="sng" dirty="0" err="1"/>
              <a:t>Tecnologici</a:t>
            </a:r>
            <a:r>
              <a:rPr lang="en-US" sz="2500" b="1" u="sng" dirty="0"/>
              <a:t> </a:t>
            </a:r>
            <a:r>
              <a:rPr lang="en-US" sz="2500" b="1" u="sng" dirty="0" err="1"/>
              <a:t>Onlus</a:t>
            </a:r>
            <a:r>
              <a:rPr lang="en-US" sz="2500" b="1" u="sng" dirty="0"/>
              <a:t> </a:t>
            </a:r>
            <a:r>
              <a:rPr lang="en-US" sz="2500" b="1" dirty="0"/>
              <a:t>, </a:t>
            </a:r>
            <a:endParaRPr lang="el-GR" sz="2500" b="1" dirty="0"/>
          </a:p>
          <a:p>
            <a:pPr marL="0" lvl="0" indent="0" algn="just">
              <a:lnSpc>
                <a:spcPct val="120000"/>
              </a:lnSpc>
              <a:buNone/>
            </a:pPr>
            <a:r>
              <a:rPr lang="el-GR" sz="2500" b="1" dirty="0"/>
              <a:t>       </a:t>
            </a:r>
            <a:r>
              <a:rPr lang="el-GR" sz="2500" dirty="0"/>
              <a:t>Ιταλία</a:t>
            </a:r>
            <a:r>
              <a:rPr lang="en-US" sz="2500" dirty="0"/>
              <a:t>,</a:t>
            </a:r>
            <a:r>
              <a:rPr lang="el-GR" sz="2500" dirty="0"/>
              <a:t> Κέντρο Προσανατολισμού Τεχνολογικής Βοήθειας</a:t>
            </a:r>
            <a:r>
              <a:rPr lang="en-US" sz="2500" dirty="0"/>
              <a:t> </a:t>
            </a:r>
          </a:p>
          <a:p>
            <a:pPr lvl="0" algn="just">
              <a:lnSpc>
                <a:spcPct val="120000"/>
              </a:lnSpc>
            </a:pPr>
            <a:endParaRPr lang="el-GR" sz="2500" b="1" dirty="0"/>
          </a:p>
          <a:p>
            <a:pPr lvl="0" algn="just">
              <a:lnSpc>
                <a:spcPct val="120000"/>
              </a:lnSpc>
            </a:pPr>
            <a:r>
              <a:rPr lang="en-US" sz="2500" b="1" u="sng" dirty="0" err="1"/>
              <a:t>Giunti</a:t>
            </a:r>
            <a:r>
              <a:rPr lang="en-US" sz="2500" b="1" u="sng" dirty="0"/>
              <a:t> O</a:t>
            </a:r>
            <a:r>
              <a:rPr lang="el-GR" sz="2500" b="1" u="sng" dirty="0"/>
              <a:t>.</a:t>
            </a:r>
            <a:r>
              <a:rPr lang="en-US" sz="2500" b="1" u="sng" dirty="0"/>
              <a:t>S</a:t>
            </a:r>
            <a:r>
              <a:rPr lang="el-GR" sz="2500" b="1" u="sng" dirty="0"/>
              <a:t>. </a:t>
            </a:r>
            <a:r>
              <a:rPr lang="en-US" sz="2500" b="1" u="sng" dirty="0"/>
              <a:t>Psychometrics SRL</a:t>
            </a:r>
            <a:r>
              <a:rPr lang="el-GR" sz="2500" b="1" dirty="0"/>
              <a:t>, </a:t>
            </a:r>
          </a:p>
          <a:p>
            <a:pPr marL="0" lvl="0" indent="0" algn="just">
              <a:lnSpc>
                <a:spcPct val="120000"/>
              </a:lnSpc>
              <a:buNone/>
            </a:pPr>
            <a:r>
              <a:rPr lang="el-GR" sz="2500" b="1" dirty="0"/>
              <a:t>      </a:t>
            </a:r>
            <a:r>
              <a:rPr lang="el-GR" sz="2500" dirty="0"/>
              <a:t>Ιταλία</a:t>
            </a:r>
            <a:r>
              <a:rPr lang="en-US" sz="2500" dirty="0"/>
              <a:t>,</a:t>
            </a:r>
            <a:r>
              <a:rPr lang="el-GR" sz="2500" dirty="0"/>
              <a:t> Εκδοτικός Οίκος Ψυχοδιαγνωστικών εργαλείων με έδρα τη Φλωρεντία</a:t>
            </a:r>
            <a:r>
              <a:rPr lang="en-US" sz="2500" dirty="0"/>
              <a:t>.</a:t>
            </a:r>
            <a:r>
              <a:rPr lang="el-GR" sz="2500" dirty="0"/>
              <a:t> </a:t>
            </a:r>
          </a:p>
          <a:p>
            <a:pPr algn="just">
              <a:buNone/>
            </a:pPr>
            <a:endParaRPr lang="el-GR" sz="4200" b="1"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0479" y="10375"/>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7504" y="10375"/>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692696"/>
            <a:ext cx="2447811" cy="10231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304800" y="1295400"/>
            <a:ext cx="8686800" cy="333400"/>
          </a:xfrm>
        </p:spPr>
        <p:txBody>
          <a:bodyPr>
            <a:normAutofit fontScale="90000"/>
          </a:bodyPr>
          <a:lstStyle/>
          <a:p>
            <a:pPr algn="ctr"/>
            <a:r>
              <a:rPr lang="el-GR" sz="2800" b="1" dirty="0">
                <a:solidFill>
                  <a:schemeClr val="accent1">
                    <a:lumMod val="75000"/>
                  </a:schemeClr>
                </a:solidFill>
              </a:rPr>
              <a:t> </a:t>
            </a:r>
            <a:br>
              <a:rPr lang="el-GR" sz="2800" b="1" dirty="0">
                <a:solidFill>
                  <a:schemeClr val="accent1">
                    <a:lumMod val="75000"/>
                  </a:schemeClr>
                </a:solidFill>
              </a:rPr>
            </a:br>
            <a:endParaRPr lang="el-GR" sz="2800" dirty="0"/>
          </a:p>
        </p:txBody>
      </p:sp>
      <p:sp>
        <p:nvSpPr>
          <p:cNvPr id="3" name="2 - Θέση περιεχομένου"/>
          <p:cNvSpPr>
            <a:spLocks noGrp="1"/>
          </p:cNvSpPr>
          <p:nvPr>
            <p:ph idx="1"/>
          </p:nvPr>
        </p:nvSpPr>
        <p:spPr>
          <a:xfrm>
            <a:off x="467544" y="1412776"/>
            <a:ext cx="5472608" cy="4869160"/>
          </a:xfrm>
        </p:spPr>
        <p:txBody>
          <a:bodyPr>
            <a:normAutofit lnSpcReduction="10000"/>
          </a:bodyPr>
          <a:lstStyle/>
          <a:p>
            <a:pPr marL="0" indent="0">
              <a:buNone/>
            </a:pPr>
            <a:r>
              <a:rPr lang="el-GR" sz="1200" b="1" dirty="0"/>
              <a:t>         </a:t>
            </a:r>
            <a:r>
              <a:rPr lang="el-GR" sz="1200" b="1" u="sng" dirty="0"/>
              <a:t>Το φαινόμενο του εκφοβισμού </a:t>
            </a:r>
          </a:p>
          <a:p>
            <a:pPr>
              <a:buNone/>
            </a:pPr>
            <a:endParaRPr lang="en-US" sz="1200" dirty="0"/>
          </a:p>
          <a:p>
            <a:pPr algn="just"/>
            <a:r>
              <a:rPr lang="el-GR" sz="1200" b="1" dirty="0"/>
              <a:t>Ο εκφοβισμός αποτελεί ένα φαινόμενο που στη σημερινή σχολική πραγματικότητα έχει λάβει ανησυχητικές διαστάσεις</a:t>
            </a:r>
            <a:endParaRPr lang="en-US" sz="1200" b="1" dirty="0"/>
          </a:p>
          <a:p>
            <a:pPr algn="just"/>
            <a:endParaRPr lang="en-US" sz="1200" b="1" dirty="0"/>
          </a:p>
          <a:p>
            <a:pPr algn="just"/>
            <a:r>
              <a:rPr lang="el-GR" sz="1200" b="1" dirty="0"/>
              <a:t>Πολλές μελέτες έχουν γίνει για τη δυναμική του και τις πολυάριθμες επιπτώσεις που έχει στους  μαθητές.</a:t>
            </a:r>
          </a:p>
          <a:p>
            <a:pPr marL="0" indent="0" algn="just">
              <a:buNone/>
            </a:pPr>
            <a:endParaRPr lang="en-US" sz="1200" b="1" dirty="0"/>
          </a:p>
          <a:p>
            <a:pPr algn="just"/>
            <a:r>
              <a:rPr lang="el-GR" sz="1200" b="1" dirty="0"/>
              <a:t>Εκφοβισμός ή </a:t>
            </a:r>
            <a:r>
              <a:rPr lang="el-GR" sz="1200" b="1" dirty="0" err="1"/>
              <a:t>θυματοποίηση</a:t>
            </a:r>
            <a:r>
              <a:rPr lang="el-GR" sz="1200" b="1" dirty="0"/>
              <a:t>: Είναι μια ειδική μορφή επιθετικής συμπεριφοράς η οποία (1) αποσκοπεί στην πρόκληση βλάβης ή ενόχλησης (2) έχει </a:t>
            </a:r>
            <a:r>
              <a:rPr lang="el-GR" sz="1200" b="1" dirty="0" err="1"/>
              <a:t>επαναληπτικότητα</a:t>
            </a:r>
            <a:r>
              <a:rPr lang="el-GR" sz="1200" b="1" dirty="0"/>
              <a:t> και (3) χαρακτηρίζεται από ανισορροπία ισχύος ανάμεσα στον ισχυρό που επιτίθεται και στον αδύναμο που υφίσταται την επίθεση (</a:t>
            </a:r>
            <a:r>
              <a:rPr lang="en-US" sz="1200" b="1" dirty="0" err="1"/>
              <a:t>Nansel</a:t>
            </a:r>
            <a:r>
              <a:rPr lang="en-US" sz="1200" b="1" dirty="0"/>
              <a:t> et al, 2001)</a:t>
            </a:r>
          </a:p>
          <a:p>
            <a:pPr marL="0" indent="0" algn="just">
              <a:buNone/>
            </a:pPr>
            <a:r>
              <a:rPr lang="el-GR" sz="1200" b="1" dirty="0"/>
              <a:t>   </a:t>
            </a:r>
          </a:p>
          <a:p>
            <a:pPr algn="just"/>
            <a:r>
              <a:rPr lang="el-GR" sz="1200" b="1" dirty="0"/>
              <a:t>Ένα άτομο υφίσταται εκφοβισμό όταν εκτίθεται, επανειλημμένα και με την πάροδο του χρόνου, σε αρνητικές ενέργειες με τις οποίες κάποιος/κάποιοι επιδιώκουν να του προκαλέσουν εσκεμμένα τραυματισμό ή δυσφορία (</a:t>
            </a:r>
            <a:r>
              <a:rPr lang="el-GR" sz="1200" b="1" dirty="0" err="1"/>
              <a:t>Olweus</a:t>
            </a:r>
            <a:r>
              <a:rPr lang="el-GR" sz="1200" b="1" dirty="0"/>
              <a:t>, 1973b)</a:t>
            </a:r>
          </a:p>
          <a:p>
            <a:pPr marL="0" indent="0" algn="just">
              <a:buNone/>
            </a:pPr>
            <a:endParaRPr lang="el-GR" sz="1200" b="1" dirty="0"/>
          </a:p>
          <a:p>
            <a:pPr algn="just"/>
            <a:r>
              <a:rPr lang="el-GR" sz="1200" b="1" dirty="0"/>
              <a:t>Εκφοβισμός δεν υφίσταται όταν δύο άτομα με την ίδια δύναμη (σωματική ή ψυχολογική) μάχονται ή διαπληκτίζονται αλλά προϋποθέτει μια ασύμμετρη σχέση δύναμης: Το άτομο που εκτίθεται στις αρνητικές ενέργειες δυσκολεύεται να υπερασπιστεί τον εαυτό του ενάντια στον </a:t>
            </a:r>
            <a:r>
              <a:rPr lang="el-GR" sz="1200" b="1" dirty="0" err="1"/>
              <a:t>παρενοχλητή</a:t>
            </a:r>
            <a:r>
              <a:rPr lang="el-GR" sz="1200" b="1" dirty="0"/>
              <a:t> ή τους </a:t>
            </a:r>
            <a:r>
              <a:rPr lang="el-GR" sz="1200" b="1" dirty="0" err="1"/>
              <a:t>παρενοχλητές</a:t>
            </a:r>
            <a:r>
              <a:rPr lang="el-GR" sz="1200" b="1" dirty="0"/>
              <a:t> (</a:t>
            </a:r>
            <a:r>
              <a:rPr lang="en-US" sz="1200" b="1" dirty="0"/>
              <a:t>Rosen et al, 2017)</a:t>
            </a:r>
            <a:r>
              <a:rPr lang="el-GR" sz="1200" b="1" dirty="0"/>
              <a:t>.</a:t>
            </a:r>
            <a:endParaRPr lang="en-US" sz="1200" b="1" dirty="0"/>
          </a:p>
          <a:p>
            <a:pPr algn="just">
              <a:buNone/>
            </a:pPr>
            <a:r>
              <a:rPr lang="el-GR" sz="1200" b="1" dirty="0"/>
              <a:t> </a:t>
            </a:r>
            <a:endParaRPr lang="en-US" sz="1200" b="1" dirty="0"/>
          </a:p>
          <a:p>
            <a:pPr algn="just">
              <a:buNone/>
            </a:pPr>
            <a:endParaRPr lang="en-US" sz="2000" b="1" dirty="0"/>
          </a:p>
          <a:p>
            <a:endParaRPr lang="el-GR" sz="2000" dirty="0"/>
          </a:p>
        </p:txBody>
      </p:sp>
      <p:sp>
        <p:nvSpPr>
          <p:cNvPr id="4" name="1 - Τίτλος"/>
          <p:cNvSpPr txBox="1">
            <a:spLocks/>
          </p:cNvSpPr>
          <p:nvPr/>
        </p:nvSpPr>
        <p:spPr>
          <a:xfrm>
            <a:off x="179512" y="476672"/>
            <a:ext cx="8830816" cy="1152128"/>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l-GR" sz="2800" b="1" dirty="0">
                <a:solidFill>
                  <a:schemeClr val="accent1">
                    <a:lumMod val="75000"/>
                  </a:schemeClr>
                </a:solidFill>
              </a:rPr>
              <a:t> </a:t>
            </a:r>
            <a:r>
              <a:rPr lang="el-GR" sz="2100" b="1" dirty="0">
                <a:solidFill>
                  <a:schemeClr val="accent1">
                    <a:lumMod val="75000"/>
                  </a:schemeClr>
                </a:solidFill>
              </a:rPr>
              <a:t>ΓΕΝΙΚΟ ΠΛΑΙΣΙΟ ΤΟΥ ΠΡΟΓΡΑΜΜΑΤΟΣ</a:t>
            </a:r>
            <a:br>
              <a:rPr lang="el-GR" sz="2800" b="1" dirty="0">
                <a:solidFill>
                  <a:schemeClr val="accent1">
                    <a:lumMod val="75000"/>
                  </a:schemeClr>
                </a:solidFill>
              </a:rPr>
            </a:br>
            <a:endParaRPr lang="el-GR" sz="2800" dirty="0"/>
          </a:p>
        </p:txBody>
      </p:sp>
      <p:pic>
        <p:nvPicPr>
          <p:cNvPr id="5"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0"/>
            <a:ext cx="2181225" cy="617220"/>
          </a:xfrm>
          <a:prstGeom prst="rect">
            <a:avLst/>
          </a:prstGeom>
          <a:noFill/>
          <a:ln>
            <a:noFill/>
          </a:ln>
        </p:spPr>
      </p:pic>
      <p:pic>
        <p:nvPicPr>
          <p:cNvPr id="7" name="Obraz 3"/>
          <p:cNvPicPr>
            <a:picLocks noChangeAspect="1"/>
          </p:cNvPicPr>
          <p:nvPr/>
        </p:nvPicPr>
        <p:blipFill>
          <a:blip r:embed="rId3" cstate="print"/>
          <a:stretch>
            <a:fillRect/>
          </a:stretch>
        </p:blipFill>
        <p:spPr>
          <a:xfrm>
            <a:off x="69433" y="0"/>
            <a:ext cx="1656184" cy="570576"/>
          </a:xfrm>
          <a:prstGeom prst="rect">
            <a:avLst/>
          </a:prstGeom>
        </p:spPr>
      </p:pic>
      <p:pic>
        <p:nvPicPr>
          <p:cNvPr id="8" name="Εικόνα 7" descr="https://images.theconversation.com/files/86481/original/image-20150626-16893-1bh7nq9.jpg?ixlib=rb-1.1.0&amp;rect=0%2C143%2C1000%2C485&amp;q=45&amp;auto=format&amp;w=1356&amp;h=668&amp;fit=cro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356992"/>
            <a:ext cx="2886090" cy="2160240"/>
          </a:xfrm>
          <a:prstGeom prst="rect">
            <a:avLst/>
          </a:prstGeom>
          <a:noFill/>
          <a:ln>
            <a:noFill/>
          </a:ln>
        </p:spPr>
      </p:pic>
      <p:pic>
        <p:nvPicPr>
          <p:cNvPr id="9" name="Εικόνα 8">
            <a:extLst>
              <a:ext uri="{FF2B5EF4-FFF2-40B4-BE49-F238E27FC236}">
                <a16:creationId xmlns:a16="http://schemas.microsoft.com/office/drawing/2014/main" id="{F63036E5-4715-4EA6-A50D-F19D3DC360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696189" y="620688"/>
            <a:ext cx="2447811" cy="10231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304800" y="1295400"/>
            <a:ext cx="8686800" cy="333400"/>
          </a:xfrm>
        </p:spPr>
        <p:txBody>
          <a:bodyPr>
            <a:normAutofit fontScale="90000"/>
          </a:bodyPr>
          <a:lstStyle/>
          <a:p>
            <a:pPr algn="ctr"/>
            <a:r>
              <a:rPr lang="el-GR" sz="2800" b="1" dirty="0">
                <a:solidFill>
                  <a:schemeClr val="accent1">
                    <a:lumMod val="75000"/>
                  </a:schemeClr>
                </a:solidFill>
              </a:rPr>
              <a:t> </a:t>
            </a:r>
            <a:br>
              <a:rPr lang="el-GR" sz="2800" b="1" dirty="0">
                <a:solidFill>
                  <a:schemeClr val="accent1">
                    <a:lumMod val="75000"/>
                  </a:schemeClr>
                </a:solidFill>
              </a:rPr>
            </a:br>
            <a:endParaRPr lang="el-GR" sz="2800" dirty="0"/>
          </a:p>
        </p:txBody>
      </p:sp>
      <p:sp>
        <p:nvSpPr>
          <p:cNvPr id="3" name="2 - Θέση περιεχομένου"/>
          <p:cNvSpPr>
            <a:spLocks noGrp="1"/>
          </p:cNvSpPr>
          <p:nvPr>
            <p:ph idx="1"/>
          </p:nvPr>
        </p:nvSpPr>
        <p:spPr>
          <a:xfrm>
            <a:off x="467544" y="1628800"/>
            <a:ext cx="5400600" cy="4653136"/>
          </a:xfrm>
        </p:spPr>
        <p:txBody>
          <a:bodyPr>
            <a:normAutofit lnSpcReduction="10000"/>
          </a:bodyPr>
          <a:lstStyle/>
          <a:p>
            <a:pPr marL="0" indent="0">
              <a:buNone/>
            </a:pPr>
            <a:r>
              <a:rPr lang="el-GR" sz="1200" b="1" dirty="0"/>
              <a:t>         </a:t>
            </a:r>
            <a:r>
              <a:rPr lang="el-GR" sz="1200" b="1" u="sng" dirty="0"/>
              <a:t>Το φαινόμενο του εκφοβισμού </a:t>
            </a:r>
          </a:p>
          <a:p>
            <a:pPr algn="just">
              <a:buNone/>
            </a:pPr>
            <a:r>
              <a:rPr lang="el-GR" sz="1200" b="1" dirty="0"/>
              <a:t> </a:t>
            </a:r>
            <a:endParaRPr lang="en-US" sz="1200" b="1" dirty="0"/>
          </a:p>
          <a:p>
            <a:pPr algn="just"/>
            <a:endParaRPr lang="en-US" sz="1200" b="1" dirty="0"/>
          </a:p>
          <a:p>
            <a:pPr algn="just"/>
            <a:r>
              <a:rPr lang="el-GR" sz="1200" b="1" dirty="0"/>
              <a:t>Οι τρεις τύποι εκφοβισμού που μπορούν να βιώσουν οι μαθητές είναι ο άμεσος εκφοβισμός, ο έμμεσος εκφοβισμός και ο εκφοβισμός στον κυβερνοχώρο. </a:t>
            </a:r>
          </a:p>
          <a:p>
            <a:pPr marL="0" indent="0" algn="just">
              <a:buNone/>
            </a:pPr>
            <a:endParaRPr lang="el-GR" sz="1200" b="1" dirty="0"/>
          </a:p>
          <a:p>
            <a:pPr algn="just"/>
            <a:r>
              <a:rPr lang="el-GR" sz="1200" b="1" dirty="0"/>
              <a:t> Ο άμεσος εκφοβισμός είναι ένας συνδυασμός λεκτικού (προφορικά σχόλια ή γραπτές πληροφορίες συναισθηματικά επιβλαβείς για τον μαθητή </a:t>
            </a:r>
            <a:r>
              <a:rPr lang="en-US" sz="1200" b="1" dirty="0"/>
              <a:t>– </a:t>
            </a:r>
            <a:r>
              <a:rPr lang="el-GR" sz="1200" b="1" dirty="0"/>
              <a:t>στόχο) και φυσικού εκφοβισμού (σωματική βλάβη/ καταστροφή των περιουσιακών στοιχείων). </a:t>
            </a:r>
          </a:p>
          <a:p>
            <a:pPr marL="0" indent="0" algn="just">
              <a:buNone/>
            </a:pPr>
            <a:endParaRPr lang="el-GR" sz="1200" b="1" dirty="0"/>
          </a:p>
          <a:p>
            <a:pPr algn="just"/>
            <a:r>
              <a:rPr lang="el-GR" sz="1200" b="1" dirty="0"/>
              <a:t>Ο έμμεσος εκφοβισμός είναι κυρίως λεκτικός και παρατηρείται συχνά στα σχολεία (π.χ. διάδοση ψευδών πληροφοριών για έναν άλλο μαθητή με σκοπό την ταπείνωσή του).</a:t>
            </a:r>
          </a:p>
          <a:p>
            <a:pPr marL="0" indent="0" algn="just">
              <a:buNone/>
            </a:pPr>
            <a:endParaRPr lang="el-GR" sz="1200" b="1" dirty="0"/>
          </a:p>
          <a:p>
            <a:pPr algn="just"/>
            <a:r>
              <a:rPr lang="el-GR" sz="1200" b="1" dirty="0"/>
              <a:t>Ο εκφοβισμός στον κυβερνοχώρο αφορά μαθητές που χρησιμοποιούν </a:t>
            </a:r>
            <a:r>
              <a:rPr lang="el-GR" sz="1200" b="1" dirty="0" err="1"/>
              <a:t>email</a:t>
            </a:r>
            <a:r>
              <a:rPr lang="el-GR" sz="1200" b="1" dirty="0"/>
              <a:t> ή πλατφόρμες κοινωνικών μέσων (</a:t>
            </a:r>
            <a:r>
              <a:rPr lang="el-GR" sz="1200" b="1" dirty="0" err="1"/>
              <a:t>Facebook</a:t>
            </a:r>
            <a:r>
              <a:rPr lang="el-GR" sz="1200" b="1" dirty="0"/>
              <a:t>, </a:t>
            </a:r>
            <a:r>
              <a:rPr lang="en-US" sz="1200" b="1" dirty="0" err="1"/>
              <a:t>Instagram</a:t>
            </a:r>
            <a:r>
              <a:rPr lang="en-US" sz="1200" b="1" dirty="0"/>
              <a:t>, Twitter </a:t>
            </a:r>
            <a:r>
              <a:rPr lang="el-GR" sz="1200" b="1" dirty="0"/>
              <a:t>κ</a:t>
            </a:r>
            <a:r>
              <a:rPr lang="en-US" sz="1200" b="1" dirty="0"/>
              <a:t>.</a:t>
            </a:r>
            <a:r>
              <a:rPr lang="el-GR" sz="1200" b="1" dirty="0"/>
              <a:t>α) για να δημοσιοποιήσουν πληροφορίες επιβλαβείς για άλλον μαθητή (φωτογραφίες ιδιωτικές, βίντεο κα) χωρίς τη συγκατάθεσή του. </a:t>
            </a:r>
          </a:p>
          <a:p>
            <a:pPr algn="just"/>
            <a:endParaRPr lang="el-GR" sz="1200" b="1" dirty="0"/>
          </a:p>
          <a:p>
            <a:pPr algn="just"/>
            <a:r>
              <a:rPr lang="el-GR" sz="1200" b="1" dirty="0"/>
              <a:t>Σύμφωνα με έρευνες, το 15,5% των μαθητών Λυκείου και το 24% των μαθητών Γυμνασίου υφίστανται εκφοβισμό στον κυβερνοχώρο (</a:t>
            </a:r>
            <a:r>
              <a:rPr lang="el-GR" sz="1200" b="1" dirty="0" err="1"/>
              <a:t>Centers</a:t>
            </a:r>
            <a:r>
              <a:rPr lang="el-GR" sz="1200" b="1" dirty="0"/>
              <a:t> </a:t>
            </a:r>
            <a:r>
              <a:rPr lang="el-GR" sz="1200" b="1" dirty="0" err="1"/>
              <a:t>for</a:t>
            </a:r>
            <a:r>
              <a:rPr lang="el-GR" sz="1200" b="1" dirty="0"/>
              <a:t> </a:t>
            </a:r>
            <a:r>
              <a:rPr lang="el-GR" sz="1200" b="1" dirty="0" err="1"/>
              <a:t>Disease</a:t>
            </a:r>
            <a:r>
              <a:rPr lang="el-GR" sz="1200" b="1" dirty="0"/>
              <a:t> </a:t>
            </a:r>
            <a:r>
              <a:rPr lang="el-GR" sz="1200" b="1" dirty="0" err="1"/>
              <a:t>Control</a:t>
            </a:r>
            <a:r>
              <a:rPr lang="el-GR" sz="1200" b="1" dirty="0"/>
              <a:t> , 2015).</a:t>
            </a:r>
          </a:p>
          <a:p>
            <a:pPr marL="0" indent="0" algn="just">
              <a:buNone/>
            </a:pPr>
            <a:r>
              <a:rPr lang="el-GR" sz="1200" b="1" dirty="0"/>
              <a:t>        </a:t>
            </a:r>
          </a:p>
          <a:p>
            <a:pPr marL="0" indent="0" algn="just">
              <a:buNone/>
            </a:pPr>
            <a:endParaRPr lang="en-US" sz="1200" b="1" dirty="0"/>
          </a:p>
          <a:p>
            <a:pPr algn="just">
              <a:buNone/>
            </a:pPr>
            <a:endParaRPr lang="en-US" sz="2000" b="1" dirty="0"/>
          </a:p>
          <a:p>
            <a:endParaRPr lang="el-GR" sz="2000" dirty="0"/>
          </a:p>
        </p:txBody>
      </p:sp>
      <p:sp>
        <p:nvSpPr>
          <p:cNvPr id="4" name="1 - Τίτλος"/>
          <p:cNvSpPr txBox="1">
            <a:spLocks/>
          </p:cNvSpPr>
          <p:nvPr/>
        </p:nvSpPr>
        <p:spPr>
          <a:xfrm>
            <a:off x="179512" y="476672"/>
            <a:ext cx="8830816" cy="1152128"/>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l-GR" sz="2800" b="1" dirty="0">
                <a:solidFill>
                  <a:schemeClr val="accent1">
                    <a:lumMod val="75000"/>
                  </a:schemeClr>
                </a:solidFill>
              </a:rPr>
              <a:t> </a:t>
            </a:r>
            <a:r>
              <a:rPr lang="el-GR" sz="2100" b="1" dirty="0">
                <a:solidFill>
                  <a:schemeClr val="accent1">
                    <a:lumMod val="75000"/>
                  </a:schemeClr>
                </a:solidFill>
              </a:rPr>
              <a:t>ΓΕΝΙΚΟ ΠΛΑΙΣΙΟ ΤΟΥ ΠΡΟΓΡΑΜΜΑΤΟΣ</a:t>
            </a:r>
            <a:br>
              <a:rPr lang="el-GR" sz="2800" b="1" dirty="0">
                <a:solidFill>
                  <a:schemeClr val="accent1">
                    <a:lumMod val="75000"/>
                  </a:schemeClr>
                </a:solidFill>
              </a:rPr>
            </a:br>
            <a:endParaRPr lang="el-GR" sz="2800" dirty="0"/>
          </a:p>
        </p:txBody>
      </p:sp>
      <p:pic>
        <p:nvPicPr>
          <p:cNvPr id="5"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8780" y="0"/>
            <a:ext cx="2181225" cy="617220"/>
          </a:xfrm>
          <a:prstGeom prst="rect">
            <a:avLst/>
          </a:prstGeom>
          <a:noFill/>
          <a:ln>
            <a:noFill/>
          </a:ln>
        </p:spPr>
      </p:pic>
      <p:pic>
        <p:nvPicPr>
          <p:cNvPr id="7" name="Obraz 3"/>
          <p:cNvPicPr>
            <a:picLocks noChangeAspect="1"/>
          </p:cNvPicPr>
          <p:nvPr/>
        </p:nvPicPr>
        <p:blipFill>
          <a:blip r:embed="rId3" cstate="print"/>
          <a:stretch>
            <a:fillRect/>
          </a:stretch>
        </p:blipFill>
        <p:spPr>
          <a:xfrm>
            <a:off x="27277" y="0"/>
            <a:ext cx="1656184" cy="570576"/>
          </a:xfrm>
          <a:prstGeom prst="rect">
            <a:avLst/>
          </a:prstGeom>
        </p:spPr>
      </p:pic>
      <p:pic>
        <p:nvPicPr>
          <p:cNvPr id="8" name="7 - Εικόνα" descr="Σοκ στην Αυστραλία: 14χρονο μοντέλο αυτοκτόνησε λόγω online bullying ( Εικόνες) | 24h.com.cy"/>
          <p:cNvPicPr/>
          <p:nvPr/>
        </p:nvPicPr>
        <p:blipFill>
          <a:blip r:embed="rId4" cstate="print"/>
          <a:srcRect/>
          <a:stretch>
            <a:fillRect/>
          </a:stretch>
        </p:blipFill>
        <p:spPr bwMode="auto">
          <a:xfrm>
            <a:off x="5868144" y="2564904"/>
            <a:ext cx="3275856" cy="2808312"/>
          </a:xfrm>
          <a:prstGeom prst="rect">
            <a:avLst/>
          </a:prstGeom>
          <a:noFill/>
          <a:ln w="9525">
            <a:noFill/>
            <a:miter lim="800000"/>
            <a:headEnd/>
            <a:tailEnd/>
          </a:ln>
        </p:spPr>
      </p:pic>
      <p:pic>
        <p:nvPicPr>
          <p:cNvPr id="9" name="Εικόνα 8">
            <a:extLst>
              <a:ext uri="{FF2B5EF4-FFF2-40B4-BE49-F238E27FC236}">
                <a16:creationId xmlns:a16="http://schemas.microsoft.com/office/drawing/2014/main" id="{F63036E5-4715-4EA6-A50D-F19D3DC360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696189" y="692696"/>
            <a:ext cx="2447811" cy="1023177"/>
          </a:xfrm>
          <a:prstGeom prst="rect">
            <a:avLst/>
          </a:prstGeom>
        </p:spPr>
      </p:pic>
    </p:spTree>
    <p:extLst>
      <p:ext uri="{BB962C8B-B14F-4D97-AF65-F5344CB8AC3E}">
        <p14:creationId xmlns:p14="http://schemas.microsoft.com/office/powerpoint/2010/main" val="298555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304800" y="1295400"/>
            <a:ext cx="8686800" cy="333400"/>
          </a:xfrm>
        </p:spPr>
        <p:txBody>
          <a:bodyPr>
            <a:normAutofit fontScale="90000"/>
          </a:bodyPr>
          <a:lstStyle/>
          <a:p>
            <a:pPr algn="ctr"/>
            <a:r>
              <a:rPr lang="el-GR" sz="2800" b="1" dirty="0">
                <a:solidFill>
                  <a:schemeClr val="accent1">
                    <a:lumMod val="75000"/>
                  </a:schemeClr>
                </a:solidFill>
              </a:rPr>
              <a:t> </a:t>
            </a:r>
            <a:br>
              <a:rPr lang="el-GR" sz="2800" b="1" dirty="0">
                <a:solidFill>
                  <a:schemeClr val="accent1">
                    <a:lumMod val="75000"/>
                  </a:schemeClr>
                </a:solidFill>
              </a:rPr>
            </a:br>
            <a:endParaRPr lang="el-GR" sz="2800" dirty="0"/>
          </a:p>
        </p:txBody>
      </p:sp>
      <p:sp>
        <p:nvSpPr>
          <p:cNvPr id="3" name="2 - Θέση περιεχομένου"/>
          <p:cNvSpPr>
            <a:spLocks noGrp="1"/>
          </p:cNvSpPr>
          <p:nvPr>
            <p:ph idx="1"/>
          </p:nvPr>
        </p:nvSpPr>
        <p:spPr>
          <a:xfrm>
            <a:off x="467544" y="1844824"/>
            <a:ext cx="7920880" cy="4437112"/>
          </a:xfrm>
        </p:spPr>
        <p:txBody>
          <a:bodyPr>
            <a:normAutofit lnSpcReduction="10000"/>
          </a:bodyPr>
          <a:lstStyle/>
          <a:p>
            <a:pPr marL="0" indent="0" algn="ctr">
              <a:buNone/>
            </a:pPr>
            <a:r>
              <a:rPr lang="el-GR" sz="1200" b="1" dirty="0"/>
              <a:t>         </a:t>
            </a:r>
            <a:r>
              <a:rPr lang="el-GR" sz="1200" b="1" u="sng" dirty="0"/>
              <a:t>Το φαινόμενο του εκφοβισμού </a:t>
            </a:r>
          </a:p>
          <a:p>
            <a:pPr algn="just">
              <a:buNone/>
            </a:pPr>
            <a:r>
              <a:rPr lang="el-GR" sz="1200" b="1" dirty="0"/>
              <a:t> </a:t>
            </a:r>
            <a:endParaRPr lang="en-US" sz="1200" b="1" dirty="0"/>
          </a:p>
          <a:p>
            <a:pPr algn="just"/>
            <a:r>
              <a:rPr lang="el-GR" sz="1200" b="1" dirty="0"/>
              <a:t>Το φαινόμενο αυτό είναι δύσκολο να ελεγχθεί και να προληφθεί, γιατί πολύ συχνά οι μαθητές αποφεύγουν να αναφέρουν τα επεισόδια εκφοβισμού που αντιμετωπίζουν φοβούμενοι τις αντιδράσεις και τις πιθανές επιπτώσεις σε κοινωνικό επίπεδο. </a:t>
            </a:r>
          </a:p>
          <a:p>
            <a:pPr marL="0" indent="0" algn="just">
              <a:buNone/>
            </a:pPr>
            <a:endParaRPr lang="el-GR" sz="1200" b="1" dirty="0"/>
          </a:p>
          <a:p>
            <a:pPr algn="just"/>
            <a:r>
              <a:rPr lang="el-GR" sz="1200" b="1" dirty="0"/>
              <a:t>Ενώ ο εκφοβισμός είναι καταστροφικός και επίμονος, μπορεί επίσης να είναι ύπουλος ώστε οι εκπαιδευτικοί να μην τον αντιλαμβάνονται</a:t>
            </a:r>
            <a:r>
              <a:rPr lang="en-US" sz="1200" b="1" dirty="0"/>
              <a:t> (Rosen et al</a:t>
            </a:r>
            <a:r>
              <a:rPr lang="el-GR" sz="1200" b="1" dirty="0"/>
              <a:t>.</a:t>
            </a:r>
            <a:r>
              <a:rPr lang="en-US" sz="1200" b="1" dirty="0"/>
              <a:t>, 2016)</a:t>
            </a:r>
            <a:endParaRPr lang="el-GR" sz="1200" b="1" dirty="0"/>
          </a:p>
          <a:p>
            <a:pPr algn="just"/>
            <a:endParaRPr lang="el-GR" sz="1200" b="1" dirty="0"/>
          </a:p>
          <a:p>
            <a:pPr algn="just"/>
            <a:r>
              <a:rPr lang="el-GR" sz="1200" b="1" dirty="0"/>
              <a:t> Δεδομένου ότι ο εκφοβισμός μπορεί να οδηγήσει σε μακροχρόνια ψυχολογικά, συναισθηματικά και σωματικά προβλήματα, είναι σημαντικό οι εκπαιδευτικοί να αναγνωρίσουν τα σημάδια του εκφοβισμού και τους τρόπους καταπολέμησής του (το 24% των μαθητών της έκτης δημοτικού έχει υποστεί εκφοβισμό σύμφωνα με το </a:t>
            </a:r>
            <a:r>
              <a:rPr lang="en-US" sz="1200" b="1" dirty="0"/>
              <a:t>National Center for Educational Statistics</a:t>
            </a:r>
            <a:r>
              <a:rPr lang="el-GR" sz="1200" b="1" dirty="0"/>
              <a:t>)</a:t>
            </a:r>
            <a:r>
              <a:rPr lang="en-US" sz="1200" b="1" dirty="0"/>
              <a:t>.</a:t>
            </a:r>
          </a:p>
          <a:p>
            <a:pPr algn="just"/>
            <a:endParaRPr lang="en-US" sz="1200" b="1" dirty="0"/>
          </a:p>
          <a:p>
            <a:pPr algn="just"/>
            <a:r>
              <a:rPr lang="el-GR" sz="1200" b="1" dirty="0"/>
              <a:t>Ειδική Εκπαίδευση: καθώς η έννοια των χωριστών σχολείων και τάξεων αμφισβητείται ως προς την αποτελεσματικότητά της για τους μαθητές με αναπηρία, προωθείται η ένταξή τους στις τάξεις γενικής εκπαίδευσης, προκειμένου μέσω των σχέσεων με τους συμμαθητές τους και της αλληλεπίδρασης με ομότιμους να αναπτύξουν ικανοποιητικές κοινωνικές δεξιότητες (</a:t>
            </a:r>
            <a:r>
              <a:rPr lang="el-GR" sz="1200" b="1" dirty="0" err="1"/>
              <a:t>Asher</a:t>
            </a:r>
            <a:r>
              <a:rPr lang="el-GR" sz="1200" b="1" dirty="0"/>
              <a:t> και </a:t>
            </a:r>
            <a:r>
              <a:rPr lang="el-GR" sz="1200" b="1" dirty="0" err="1"/>
              <a:t>Coie</a:t>
            </a:r>
            <a:r>
              <a:rPr lang="el-GR" sz="1200" b="1" dirty="0"/>
              <a:t>, 1990).  </a:t>
            </a:r>
          </a:p>
          <a:p>
            <a:pPr algn="just"/>
            <a:endParaRPr lang="el-GR" sz="1200" b="1" dirty="0"/>
          </a:p>
          <a:p>
            <a:pPr algn="just"/>
            <a:r>
              <a:rPr lang="el-GR" sz="1200" b="1" dirty="0"/>
              <a:t>Ωστόσο, οι μαθητές με αναπηρία υφίστανται υψηλότερα ποσοστά εκφοβισμού σε σχέση με τους μαθητές χωρίς αναπηρία (10% προς μαθητές χωρίς ιδιαιτερότητα/ αναπηρία, 16% - 21% προς τους μαθητές με ιδιαιτερότητα/ αναπηρία, σύμφωνα με τους </a:t>
            </a:r>
            <a:r>
              <a:rPr lang="en-US" sz="1200" b="1" dirty="0"/>
              <a:t>Rosen P. et al, 2009</a:t>
            </a:r>
            <a:r>
              <a:rPr lang="el-GR" sz="1200" b="1" dirty="0"/>
              <a:t>)</a:t>
            </a:r>
            <a:r>
              <a:rPr lang="en-US" sz="1200" b="1" dirty="0"/>
              <a:t>.</a:t>
            </a:r>
            <a:r>
              <a:rPr lang="el-GR" sz="1200" b="1" dirty="0"/>
              <a:t> </a:t>
            </a:r>
          </a:p>
          <a:p>
            <a:pPr algn="just">
              <a:buNone/>
            </a:pPr>
            <a:endParaRPr lang="el-GR" sz="1200" b="1" dirty="0"/>
          </a:p>
          <a:p>
            <a:pPr algn="just"/>
            <a:endParaRPr lang="en-US" sz="1200" b="1" dirty="0"/>
          </a:p>
          <a:p>
            <a:pPr algn="just"/>
            <a:endParaRPr lang="en-US" sz="1200" b="1" dirty="0"/>
          </a:p>
          <a:p>
            <a:pPr algn="just">
              <a:buNone/>
            </a:pPr>
            <a:endParaRPr lang="en-US" sz="2000" b="1" dirty="0"/>
          </a:p>
          <a:p>
            <a:endParaRPr lang="el-GR" sz="2000" dirty="0"/>
          </a:p>
        </p:txBody>
      </p:sp>
      <p:sp>
        <p:nvSpPr>
          <p:cNvPr id="4" name="1 - Τίτλος"/>
          <p:cNvSpPr txBox="1">
            <a:spLocks/>
          </p:cNvSpPr>
          <p:nvPr/>
        </p:nvSpPr>
        <p:spPr>
          <a:xfrm>
            <a:off x="179512" y="476672"/>
            <a:ext cx="8830816" cy="1152128"/>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l-GR" sz="2800" b="1" dirty="0">
                <a:solidFill>
                  <a:schemeClr val="accent1">
                    <a:lumMod val="75000"/>
                  </a:schemeClr>
                </a:solidFill>
              </a:rPr>
              <a:t> </a:t>
            </a:r>
            <a:r>
              <a:rPr lang="el-GR" sz="2100" b="1" dirty="0">
                <a:solidFill>
                  <a:schemeClr val="accent1">
                    <a:lumMod val="75000"/>
                  </a:schemeClr>
                </a:solidFill>
              </a:rPr>
              <a:t>ΓΕΝΙΚΟ ΠΛΑΙΣΙΟ ΤΟΥ ΠΡΟΓΡΑΜΜΑΤΟΣ</a:t>
            </a:r>
            <a:br>
              <a:rPr lang="el-GR" sz="2800" b="1" dirty="0">
                <a:solidFill>
                  <a:schemeClr val="accent1">
                    <a:lumMod val="75000"/>
                  </a:schemeClr>
                </a:solidFill>
              </a:rPr>
            </a:br>
            <a:endParaRPr lang="el-GR" sz="2800" dirty="0"/>
          </a:p>
        </p:txBody>
      </p:sp>
      <p:pic>
        <p:nvPicPr>
          <p:cNvPr id="5"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27802"/>
            <a:ext cx="2181225" cy="617220"/>
          </a:xfrm>
          <a:prstGeom prst="rect">
            <a:avLst/>
          </a:prstGeom>
          <a:noFill/>
          <a:ln>
            <a:noFill/>
          </a:ln>
        </p:spPr>
      </p:pic>
      <p:pic>
        <p:nvPicPr>
          <p:cNvPr id="7" name="Obraz 3"/>
          <p:cNvPicPr>
            <a:picLocks noChangeAspect="1"/>
          </p:cNvPicPr>
          <p:nvPr/>
        </p:nvPicPr>
        <p:blipFill>
          <a:blip r:embed="rId3" cstate="print"/>
          <a:stretch>
            <a:fillRect/>
          </a:stretch>
        </p:blipFill>
        <p:spPr>
          <a:xfrm>
            <a:off x="6235" y="0"/>
            <a:ext cx="1656184" cy="570576"/>
          </a:xfrm>
          <a:prstGeom prst="rect">
            <a:avLst/>
          </a:prstGeom>
        </p:spPr>
      </p:pic>
      <p:pic>
        <p:nvPicPr>
          <p:cNvPr id="8"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620688"/>
            <a:ext cx="2447811" cy="1023177"/>
          </a:xfrm>
          <a:prstGeom prst="rect">
            <a:avLst/>
          </a:prstGeom>
        </p:spPr>
      </p:pic>
    </p:spTree>
    <p:extLst>
      <p:ext uri="{BB962C8B-B14F-4D97-AF65-F5344CB8AC3E}">
        <p14:creationId xmlns:p14="http://schemas.microsoft.com/office/powerpoint/2010/main" val="2454435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171400"/>
            <a:ext cx="8812088" cy="2376264"/>
          </a:xfrm>
        </p:spPr>
        <p:txBody>
          <a:bodyPr>
            <a:normAutofit fontScale="90000"/>
          </a:bodyPr>
          <a:lstStyle/>
          <a:p>
            <a:pPr algn="ctr"/>
            <a:br>
              <a:rPr lang="en-US" sz="2800" b="1" dirty="0">
                <a:solidFill>
                  <a:schemeClr val="accent1">
                    <a:lumMod val="75000"/>
                  </a:schemeClr>
                </a:solidFill>
              </a:rPr>
            </a:br>
            <a:br>
              <a:rPr lang="en-US" sz="2800" b="1" dirty="0">
                <a:solidFill>
                  <a:schemeClr val="accent1">
                    <a:lumMod val="75000"/>
                  </a:schemeClr>
                </a:solidFill>
              </a:rPr>
            </a:br>
            <a:br>
              <a:rPr lang="en-US" sz="2800" b="1" dirty="0">
                <a:solidFill>
                  <a:schemeClr val="accent1">
                    <a:lumMod val="75000"/>
                  </a:schemeClr>
                </a:solidFill>
              </a:rPr>
            </a:br>
            <a:br>
              <a:rPr lang="en-US" sz="2800" b="1" dirty="0">
                <a:solidFill>
                  <a:schemeClr val="accent1">
                    <a:lumMod val="75000"/>
                  </a:schemeClr>
                </a:solidFill>
              </a:rPr>
            </a:br>
            <a:r>
              <a:rPr lang="el-GR" sz="2200" b="1" dirty="0">
                <a:solidFill>
                  <a:schemeClr val="accent1">
                    <a:lumMod val="75000"/>
                  </a:schemeClr>
                </a:solidFill>
              </a:rPr>
              <a:t>ΓΕΝΙΚΟ ΠΛΑΙΣΙΟ ΤΟΥ ΠΡΟΓΡΑΜΜΑΤΟΣ</a:t>
            </a:r>
            <a:br>
              <a:rPr lang="el-GR" sz="2800" b="1" dirty="0">
                <a:solidFill>
                  <a:schemeClr val="accent1">
                    <a:lumMod val="75000"/>
                  </a:schemeClr>
                </a:solidFill>
              </a:rPr>
            </a:br>
            <a:endParaRPr lang="el-GR" sz="2800" dirty="0"/>
          </a:p>
        </p:txBody>
      </p:sp>
      <p:sp>
        <p:nvSpPr>
          <p:cNvPr id="3" name="2 - Θέση περιεχομένου"/>
          <p:cNvSpPr>
            <a:spLocks noGrp="1"/>
          </p:cNvSpPr>
          <p:nvPr>
            <p:ph idx="1"/>
          </p:nvPr>
        </p:nvSpPr>
        <p:spPr>
          <a:xfrm>
            <a:off x="323528" y="1124744"/>
            <a:ext cx="8568952" cy="5517232"/>
          </a:xfrm>
        </p:spPr>
        <p:txBody>
          <a:bodyPr>
            <a:noAutofit/>
          </a:bodyPr>
          <a:lstStyle/>
          <a:p>
            <a:pPr algn="just">
              <a:buNone/>
            </a:pPr>
            <a:r>
              <a:rPr lang="el-GR" sz="1200" b="1" dirty="0"/>
              <a:t>         </a:t>
            </a:r>
            <a:r>
              <a:rPr lang="el-GR" sz="1200" b="1" u="sng" dirty="0"/>
              <a:t>Παιδιά με</a:t>
            </a:r>
            <a:r>
              <a:rPr lang="en-US" sz="1200" b="1" u="sng" dirty="0"/>
              <a:t> ASD</a:t>
            </a:r>
            <a:r>
              <a:rPr lang="el-GR" sz="1200" b="1" u="sng" dirty="0"/>
              <a:t> και εκφοβισμός </a:t>
            </a:r>
          </a:p>
          <a:p>
            <a:pPr algn="just"/>
            <a:endParaRPr lang="el-GR" sz="1200" b="1" u="sng" dirty="0"/>
          </a:p>
          <a:p>
            <a:pPr algn="just"/>
            <a:r>
              <a:rPr lang="el-GR" sz="1200" b="1" dirty="0"/>
              <a:t>Η διαχείριση συμπεριφορών εκφοβισμού είναι ιδιαίτερα δύσκολη για τα παιδιά με διαταραχή στο φάσμα του αυτισμού (</a:t>
            </a:r>
            <a:r>
              <a:rPr lang="en-US" sz="1200" b="1" dirty="0"/>
              <a:t>Autism Spectrum Disorder</a:t>
            </a:r>
            <a:r>
              <a:rPr lang="el-GR" sz="1200" b="1" dirty="0"/>
              <a:t> </a:t>
            </a:r>
            <a:r>
              <a:rPr lang="en-US" sz="1200" b="1" dirty="0"/>
              <a:t>or ASD)</a:t>
            </a:r>
            <a:r>
              <a:rPr lang="el-GR" sz="1200" b="1" dirty="0"/>
              <a:t>, εφόσον δε διαθέτουν τα κατάλληλα εργαλεία για να τις αναγνωρίσουν αλλά και λόγω της έλλειψης ενός οργανωμένου υποστηρικτικού κοινωνικού δικτύου. </a:t>
            </a:r>
            <a:endParaRPr lang="en-US" sz="1200" b="1" dirty="0"/>
          </a:p>
          <a:p>
            <a:pPr algn="just">
              <a:buNone/>
            </a:pPr>
            <a:endParaRPr lang="en-US" sz="1200" b="1" dirty="0"/>
          </a:p>
          <a:p>
            <a:pPr algn="just"/>
            <a:r>
              <a:rPr lang="el-GR" sz="1200" b="1" dirty="0"/>
              <a:t>Οι λίγες μελέτες που υπάρχουν πάνω στο συγκεκριμένο θέμα δείχνουν ότι οι ιδιαιτερότητες αυτών των παιδιών τα καθιστούν ιδανικά θύματα, έτσι ώστε, σε σύγκριση με τους άλλους μαθητές, να έχουν τετραπλάσιες πιθανότητες να υποστούν εκφοβισμό στο σχολικό περιβάλλον (</a:t>
            </a:r>
            <a:r>
              <a:rPr lang="en-US" sz="1200" b="1" dirty="0"/>
              <a:t>Rose et al, 2009, 2015)</a:t>
            </a:r>
            <a:r>
              <a:rPr lang="el-GR" sz="1200" b="1" dirty="0"/>
              <a:t>.</a:t>
            </a:r>
            <a:endParaRPr lang="en-US" sz="1200" b="1" dirty="0"/>
          </a:p>
          <a:p>
            <a:pPr algn="just">
              <a:buNone/>
            </a:pPr>
            <a:r>
              <a:rPr lang="el-GR" sz="1200" b="1" dirty="0"/>
              <a:t> </a:t>
            </a:r>
            <a:endParaRPr lang="en-US" sz="1200" b="1" dirty="0"/>
          </a:p>
          <a:p>
            <a:pPr algn="just"/>
            <a:r>
              <a:rPr lang="el-GR" sz="1200" b="1" dirty="0"/>
              <a:t>Όλο και περισσότερες ευρωπαϊκές χώρες προσπαθούν να υιοθετήσουν μια ενταξιακή εκπαιδευτική πολιτική, αλλά για να συμβεί αυτό θα πρέπει να πρώτα να δημιουργήσουν ένα περιβάλλον ασφαλές και κατάλληλο να ικανοποιήσει τις ανάγκες όλων.</a:t>
            </a:r>
          </a:p>
          <a:p>
            <a:pPr>
              <a:buNone/>
            </a:pPr>
            <a:endParaRPr lang="el-GR" sz="20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319"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2729"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692696"/>
            <a:ext cx="2447811" cy="10231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524056" cy="1008112"/>
          </a:xfrm>
        </p:spPr>
        <p:txBody>
          <a:bodyPr>
            <a:normAutofit fontScale="90000"/>
          </a:bodyPr>
          <a:lstStyle/>
          <a:p>
            <a:pPr algn="ctr"/>
            <a:br>
              <a:rPr lang="en-US" sz="2400" b="1" dirty="0"/>
            </a:br>
            <a:br>
              <a:rPr lang="en-US" sz="2400" b="1" dirty="0"/>
            </a:br>
            <a:r>
              <a:rPr lang="el-GR" sz="2200" b="1" dirty="0"/>
              <a:t>ΣΤΟΧΟΙ ΤΟΥ ΠΡΟΓΡΑΜΜΑΤΟΣ</a:t>
            </a:r>
            <a:endParaRPr lang="el-GR" sz="2200" dirty="0"/>
          </a:p>
        </p:txBody>
      </p:sp>
      <p:sp>
        <p:nvSpPr>
          <p:cNvPr id="3" name="2 - Θέση περιεχομένου"/>
          <p:cNvSpPr>
            <a:spLocks noGrp="1"/>
          </p:cNvSpPr>
          <p:nvPr>
            <p:ph idx="1"/>
          </p:nvPr>
        </p:nvSpPr>
        <p:spPr>
          <a:xfrm>
            <a:off x="179512" y="1412776"/>
            <a:ext cx="6480720" cy="4968552"/>
          </a:xfrm>
        </p:spPr>
        <p:txBody>
          <a:bodyPr>
            <a:normAutofit fontScale="25000" lnSpcReduction="20000"/>
          </a:bodyPr>
          <a:lstStyle/>
          <a:p>
            <a:pPr algn="just">
              <a:lnSpc>
                <a:spcPct val="170000"/>
              </a:lnSpc>
            </a:pPr>
            <a:r>
              <a:rPr lang="el-GR" sz="4800" b="1" dirty="0">
                <a:solidFill>
                  <a:schemeClr val="tx1">
                    <a:lumMod val="95000"/>
                  </a:schemeClr>
                </a:solidFill>
              </a:rPr>
              <a:t>Να λειτουργήσει προληπτικά αλλά και θεραπευτικά στις περιπτώσεις εκφοβισμού προς μαθητές 10-14 ετών με Διαταραχή Αυτιστικού Φάσματος </a:t>
            </a:r>
            <a:r>
              <a:rPr lang="en-US" sz="4800" b="1" dirty="0">
                <a:solidFill>
                  <a:schemeClr val="tx1">
                    <a:lumMod val="95000"/>
                  </a:schemeClr>
                </a:solidFill>
              </a:rPr>
              <a:t>(ASD</a:t>
            </a:r>
            <a:r>
              <a:rPr lang="el-GR" sz="4800" b="1" dirty="0">
                <a:solidFill>
                  <a:schemeClr val="tx1">
                    <a:lumMod val="95000"/>
                  </a:schemeClr>
                </a:solidFill>
              </a:rPr>
              <a:t>) – κυρίως υψηλής λειτουργικότητας</a:t>
            </a:r>
          </a:p>
          <a:p>
            <a:pPr algn="just">
              <a:lnSpc>
                <a:spcPct val="170000"/>
              </a:lnSpc>
            </a:pPr>
            <a:endParaRPr lang="el-GR" sz="4800" b="1" dirty="0">
              <a:solidFill>
                <a:schemeClr val="tx1">
                  <a:lumMod val="95000"/>
                </a:schemeClr>
              </a:solidFill>
            </a:endParaRPr>
          </a:p>
          <a:p>
            <a:pPr algn="just">
              <a:lnSpc>
                <a:spcPct val="170000"/>
              </a:lnSpc>
            </a:pPr>
            <a:r>
              <a:rPr lang="el-GR" sz="4800" b="1" dirty="0">
                <a:solidFill>
                  <a:schemeClr val="tx1">
                    <a:lumMod val="95000"/>
                  </a:schemeClr>
                </a:solidFill>
              </a:rPr>
              <a:t>Να εντάξει τους μαθητές με διαταραχή στο φάσμα του αυτισμού στο σχολικό περιβάλλον αλλά και στο ευρύτερο κοινωνικό, περιορίζοντας τα επεισόδια εκφοβισμού, των οποίων συχνά γίνεται αποδέκτης αυτή η ευάλωτη ομάδα</a:t>
            </a:r>
          </a:p>
          <a:p>
            <a:pPr algn="just">
              <a:lnSpc>
                <a:spcPct val="170000"/>
              </a:lnSpc>
            </a:pPr>
            <a:endParaRPr lang="el-GR" sz="4800" b="1" dirty="0">
              <a:solidFill>
                <a:schemeClr val="tx1">
                  <a:lumMod val="95000"/>
                </a:schemeClr>
              </a:solidFill>
            </a:endParaRPr>
          </a:p>
          <a:p>
            <a:pPr algn="just">
              <a:lnSpc>
                <a:spcPct val="170000"/>
              </a:lnSpc>
            </a:pPr>
            <a:r>
              <a:rPr lang="el-GR" sz="4800" b="1" dirty="0">
                <a:solidFill>
                  <a:schemeClr val="tx1">
                    <a:lumMod val="95000"/>
                  </a:schemeClr>
                </a:solidFill>
              </a:rPr>
              <a:t>Να εμπλέξει τους κύριους παράγοντες που πλαισιώνουν τη σχολική αλλά και οικογενειακή ζωή των παιδιών με </a:t>
            </a:r>
            <a:r>
              <a:rPr lang="en-US" sz="4800" b="1" dirty="0">
                <a:solidFill>
                  <a:schemeClr val="tx1">
                    <a:lumMod val="95000"/>
                  </a:schemeClr>
                </a:solidFill>
              </a:rPr>
              <a:t>ASD (Technical and Auxiliary Staff, Students, Parents and Teachers</a:t>
            </a:r>
            <a:r>
              <a:rPr lang="el-GR" sz="4800" b="1" dirty="0">
                <a:solidFill>
                  <a:schemeClr val="tx1">
                    <a:lumMod val="95000"/>
                  </a:schemeClr>
                </a:solidFill>
              </a:rPr>
              <a:t>) προκειμένου να επιτευχθεί η σχολική και κοινωνική ένταξή τους </a:t>
            </a:r>
          </a:p>
          <a:p>
            <a:pPr algn="just">
              <a:lnSpc>
                <a:spcPct val="170000"/>
              </a:lnSpc>
            </a:pPr>
            <a:endParaRPr lang="el-GR" sz="4800" b="1" dirty="0">
              <a:solidFill>
                <a:schemeClr val="tx1">
                  <a:lumMod val="95000"/>
                </a:schemeClr>
              </a:solidFill>
            </a:endParaRPr>
          </a:p>
          <a:p>
            <a:pPr algn="just">
              <a:lnSpc>
                <a:spcPct val="170000"/>
              </a:lnSpc>
            </a:pPr>
            <a:r>
              <a:rPr lang="el-GR" sz="4800" b="1" dirty="0">
                <a:solidFill>
                  <a:schemeClr val="tx1">
                    <a:lumMod val="95000"/>
                  </a:schemeClr>
                </a:solidFill>
              </a:rPr>
              <a:t>Να διευρύνει τα αποτελέσματα του συγκεκριμένου προγράμματος συμπεριλαμβάνοντας όχι μόνο τους μαθητές με αυτισμό υψηλής λειτουργικότητας αλλά και όλους τους μαθητές που για διαφορετικούς λόγους (κοινωνικούς, πολιτιστικούς ή άλλους)</a:t>
            </a:r>
            <a:r>
              <a:rPr lang="en-US" sz="4800" b="1" dirty="0">
                <a:solidFill>
                  <a:schemeClr val="tx1">
                    <a:lumMod val="95000"/>
                  </a:schemeClr>
                </a:solidFill>
              </a:rPr>
              <a:t> </a:t>
            </a:r>
            <a:r>
              <a:rPr lang="el-GR" sz="4800" b="1" dirty="0">
                <a:solidFill>
                  <a:schemeClr val="tx1">
                    <a:lumMod val="95000"/>
                  </a:schemeClr>
                </a:solidFill>
              </a:rPr>
              <a:t>αποτελούν τα καθημερινά θύματα του εκφοβισμού</a:t>
            </a:r>
            <a:endParaRPr lang="el-GR" sz="48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127" y="0"/>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10911" y="0"/>
            <a:ext cx="1656184" cy="570576"/>
          </a:xfrm>
          <a:prstGeom prst="rect">
            <a:avLst/>
          </a:prstGeom>
        </p:spPr>
      </p:pic>
      <p:pic>
        <p:nvPicPr>
          <p:cNvPr id="7" name="6 - Εικόνα" descr="Νέοι τρόποι πρόληψης του σχολικού εκφοβισμού - PsychologyNow.gr"/>
          <p:cNvPicPr/>
          <p:nvPr/>
        </p:nvPicPr>
        <p:blipFill>
          <a:blip r:embed="rId4" cstate="print"/>
          <a:srcRect/>
          <a:stretch>
            <a:fillRect/>
          </a:stretch>
        </p:blipFill>
        <p:spPr bwMode="auto">
          <a:xfrm>
            <a:off x="6732240" y="4509120"/>
            <a:ext cx="2232248" cy="1512168"/>
          </a:xfrm>
          <a:prstGeom prst="rect">
            <a:avLst/>
          </a:prstGeom>
          <a:noFill/>
          <a:ln w="9525">
            <a:noFill/>
            <a:miter lim="800000"/>
            <a:headEnd/>
            <a:tailEnd/>
          </a:ln>
        </p:spPr>
      </p:pic>
      <p:pic>
        <p:nvPicPr>
          <p:cNvPr id="8" name="Εικόνα 8">
            <a:extLst>
              <a:ext uri="{FF2B5EF4-FFF2-40B4-BE49-F238E27FC236}">
                <a16:creationId xmlns:a16="http://schemas.microsoft.com/office/drawing/2014/main" id="{F63036E5-4715-4EA6-A50D-F19D3DC3606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696189" y="620688"/>
            <a:ext cx="2447811" cy="10231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267494"/>
            <a:ext cx="7859216" cy="1433314"/>
          </a:xfrm>
        </p:spPr>
        <p:txBody>
          <a:bodyPr>
            <a:normAutofit fontScale="90000"/>
          </a:bodyPr>
          <a:lstStyle/>
          <a:p>
            <a:pPr algn="ctr"/>
            <a:br>
              <a:rPr lang="en-US" sz="2400" b="1" dirty="0"/>
            </a:br>
            <a:br>
              <a:rPr lang="en-US" sz="2400" b="1" dirty="0"/>
            </a:br>
            <a:br>
              <a:rPr lang="en-US" sz="2400" b="1" dirty="0"/>
            </a:br>
            <a:r>
              <a:rPr lang="el-GR" sz="2200" b="1" dirty="0"/>
              <a:t>ΜΕΣΑ ΕΠΙΤΕΥΞΗΣ ΣΤΟΧΩΝ </a:t>
            </a:r>
            <a:br>
              <a:rPr lang="el-GR" sz="2400" b="1" dirty="0"/>
            </a:br>
            <a:endParaRPr lang="el-GR" sz="2400" dirty="0"/>
          </a:p>
        </p:txBody>
      </p:sp>
      <p:sp>
        <p:nvSpPr>
          <p:cNvPr id="3" name="2 - Θέση περιεχομένου"/>
          <p:cNvSpPr>
            <a:spLocks noGrp="1"/>
          </p:cNvSpPr>
          <p:nvPr>
            <p:ph idx="1"/>
          </p:nvPr>
        </p:nvSpPr>
        <p:spPr>
          <a:xfrm>
            <a:off x="323528" y="1844824"/>
            <a:ext cx="8435280" cy="4248472"/>
          </a:xfrm>
        </p:spPr>
        <p:txBody>
          <a:bodyPr>
            <a:noAutofit/>
          </a:bodyPr>
          <a:lstStyle/>
          <a:p>
            <a:pPr algn="just">
              <a:buNone/>
            </a:pPr>
            <a:endParaRPr lang="el-GR" sz="2000" b="1" dirty="0"/>
          </a:p>
          <a:p>
            <a:pPr algn="just">
              <a:buNone/>
            </a:pPr>
            <a:endParaRPr lang="el-GR" sz="2000" b="1" dirty="0"/>
          </a:p>
          <a:p>
            <a:pPr algn="just">
              <a:buNone/>
            </a:pPr>
            <a:endParaRPr lang="el-GR" sz="2000" b="1" dirty="0"/>
          </a:p>
          <a:p>
            <a:pPr algn="just">
              <a:buNone/>
            </a:pPr>
            <a:endParaRPr lang="el-GR" sz="2000" b="1" dirty="0"/>
          </a:p>
          <a:p>
            <a:pPr algn="just"/>
            <a:r>
              <a:rPr lang="el-GR" sz="1200" b="1" dirty="0"/>
              <a:t>Διερεύνηση των αναγκών με χρήση ειδικά δομημένων ερωτηματολογίων για τους μαθητές, τους γονείς, τους εκπαιδευτικούς και το ειδικό εκπαιδευτικό προσωπικό</a:t>
            </a:r>
          </a:p>
          <a:p>
            <a:pPr algn="just">
              <a:buNone/>
            </a:pPr>
            <a:r>
              <a:rPr lang="el-GR" sz="1200" b="1" dirty="0"/>
              <a:t> </a:t>
            </a:r>
            <a:endParaRPr lang="en-US" sz="1200" b="1" dirty="0"/>
          </a:p>
          <a:p>
            <a:pPr algn="just"/>
            <a:r>
              <a:rPr lang="el-GR" sz="1200" b="1" dirty="0"/>
              <a:t>Δημιουργία Εργαλειοθήκης για την ανίχνευση και διάγνωση του εκφοβισμού και τη συνακόλουθη θεραπευτική παρέμβαση</a:t>
            </a:r>
            <a:r>
              <a:rPr lang="en-US" sz="1200" b="1" dirty="0"/>
              <a:t> </a:t>
            </a:r>
            <a:endParaRPr lang="el-GR" sz="1200" b="1" dirty="0"/>
          </a:p>
          <a:p>
            <a:pPr algn="just">
              <a:buNone/>
            </a:pPr>
            <a:endParaRPr lang="el-GR" sz="1200" b="1" dirty="0"/>
          </a:p>
          <a:p>
            <a:pPr algn="just"/>
            <a:r>
              <a:rPr lang="el-GR" sz="1200" b="1" dirty="0"/>
              <a:t>Δημιουργία καλών πρακτικών που δύνανται να υιοθετηθούν από τις ευρωπαϊκές χώρες και που κατάλληλα αναθεωρημένες και προσαρμοσμένες μπορούν να αξιοποιηθούν για την καταπολέμηση των διάφορων τύπων διακρίσεων που ανακύπτουν</a:t>
            </a:r>
          </a:p>
          <a:p>
            <a:pPr algn="just">
              <a:buNone/>
            </a:pPr>
            <a:endParaRPr lang="el-GR" sz="1200" b="1" dirty="0"/>
          </a:p>
          <a:p>
            <a:pPr algn="just"/>
            <a:r>
              <a:rPr lang="el-GR" sz="1200" b="1" dirty="0"/>
              <a:t>Εκπαιδευτικές Δραστηριότητες</a:t>
            </a:r>
            <a:r>
              <a:rPr lang="en-US" sz="1200" b="1" dirty="0"/>
              <a:t>: </a:t>
            </a:r>
            <a:r>
              <a:rPr lang="el-GR" sz="1200" b="1" dirty="0"/>
              <a:t>μέθοδοι διδασκαλίας που βασίζονται στην ενεργό συμμετοχή όλων των εμπλεκομένων &amp; στη δραματοποίηση (μέθοδος </a:t>
            </a:r>
            <a:r>
              <a:rPr lang="en-US" sz="1200" b="1" dirty="0"/>
              <a:t>Gestalt</a:t>
            </a:r>
            <a:r>
              <a:rPr lang="el-GR" sz="1200" b="1" dirty="0"/>
              <a:t>)</a:t>
            </a:r>
            <a:endParaRPr lang="en-US" sz="1200" b="1" dirty="0"/>
          </a:p>
          <a:p>
            <a:pPr algn="just">
              <a:buNone/>
            </a:pPr>
            <a:endParaRPr lang="en-US" sz="1200" b="1" dirty="0"/>
          </a:p>
          <a:p>
            <a:pPr algn="just"/>
            <a:r>
              <a:rPr lang="el-GR" sz="1200" b="1" dirty="0"/>
              <a:t>Δημιουργία οδηγού</a:t>
            </a:r>
            <a:r>
              <a:rPr lang="en-US" sz="1200" b="1" dirty="0"/>
              <a:t>: </a:t>
            </a:r>
            <a:r>
              <a:rPr lang="el-GR" sz="1200" b="1" dirty="0"/>
              <a:t>συγγραφή στα αγγλικά ενός οδηγού με πληροφορίες για τον εκφοβισμό στις εταιρικές χώρες και μετάφρασή του στα ελληνικά</a:t>
            </a:r>
          </a:p>
          <a:p>
            <a:pPr algn="just">
              <a:buNone/>
            </a:pPr>
            <a:endParaRPr lang="el-GR" sz="2000" b="1" dirty="0"/>
          </a:p>
          <a:p>
            <a:pPr algn="just"/>
            <a:endParaRPr lang="el-GR" sz="2000" b="1" dirty="0"/>
          </a:p>
          <a:p>
            <a:pPr algn="just">
              <a:buNone/>
            </a:pPr>
            <a:endParaRPr lang="el-GR" sz="2000" b="1" dirty="0"/>
          </a:p>
          <a:p>
            <a:pPr algn="just"/>
            <a:endParaRPr lang="el-GR" sz="2000" b="1" dirty="0"/>
          </a:p>
          <a:p>
            <a:pPr algn="just">
              <a:buNone/>
            </a:pPr>
            <a:endParaRPr lang="el-GR" sz="2000" b="1" dirty="0"/>
          </a:p>
          <a:p>
            <a:pPr algn="just"/>
            <a:endParaRPr lang="el-GR" sz="2000" b="1" dirty="0"/>
          </a:p>
          <a:p>
            <a:endParaRPr lang="el-GR" sz="2000" dirty="0"/>
          </a:p>
        </p:txBody>
      </p:sp>
      <p:pic>
        <p:nvPicPr>
          <p:cNvPr id="4" name="Picture 3" descr="Image result for erasmus plus 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2775" y="-23322"/>
            <a:ext cx="2181225" cy="617220"/>
          </a:xfrm>
          <a:prstGeom prst="rect">
            <a:avLst/>
          </a:prstGeom>
          <a:noFill/>
          <a:ln>
            <a:noFill/>
          </a:ln>
        </p:spPr>
      </p:pic>
      <p:pic>
        <p:nvPicPr>
          <p:cNvPr id="5" name="Obraz 3"/>
          <p:cNvPicPr>
            <a:picLocks noChangeAspect="1"/>
          </p:cNvPicPr>
          <p:nvPr/>
        </p:nvPicPr>
        <p:blipFill>
          <a:blip r:embed="rId3" cstate="print"/>
          <a:stretch>
            <a:fillRect/>
          </a:stretch>
        </p:blipFill>
        <p:spPr>
          <a:xfrm>
            <a:off x="42404" y="0"/>
            <a:ext cx="1656184" cy="570576"/>
          </a:xfrm>
          <a:prstGeom prst="rect">
            <a:avLst/>
          </a:prstGeom>
        </p:spPr>
      </p:pic>
      <p:pic>
        <p:nvPicPr>
          <p:cNvPr id="6" name="Εικόνα 8">
            <a:extLst>
              <a:ext uri="{FF2B5EF4-FFF2-40B4-BE49-F238E27FC236}">
                <a16:creationId xmlns:a16="http://schemas.microsoft.com/office/drawing/2014/main" id="{F63036E5-4715-4EA6-A50D-F19D3DC360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96189" y="620688"/>
            <a:ext cx="2447811" cy="1023177"/>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2071</TotalTime>
  <Words>2089</Words>
  <Application>Microsoft Macintosh PowerPoint</Application>
  <PresentationFormat>On-screen Show (4:3)</PresentationFormat>
  <Paragraphs>268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Bookman Old Style</vt:lpstr>
      <vt:lpstr>Calibri</vt:lpstr>
      <vt:lpstr>CenturyGothic</vt:lpstr>
      <vt:lpstr>Impact</vt:lpstr>
      <vt:lpstr>Times New Roman</vt:lpstr>
      <vt:lpstr>NewsPrint</vt:lpstr>
      <vt:lpstr> </vt:lpstr>
      <vt:lpstr>ΕΤΑΙΡΟΙ TOY ΠΡΟΓΡΑΜΜΑΤΟΣ</vt:lpstr>
      <vt:lpstr>ΕΤΑΙΡΟΙ TOY ΠΡΟΓΡΑΜΜΑΤΟΣ</vt:lpstr>
      <vt:lpstr>  </vt:lpstr>
      <vt:lpstr>  </vt:lpstr>
      <vt:lpstr>  </vt:lpstr>
      <vt:lpstr>    ΓΕΝΙΚΟ ΠΛΑΙΣΙΟ ΤΟΥ ΠΡΟΓΡΑΜΜΑΤΟΣ </vt:lpstr>
      <vt:lpstr>  ΣΤΟΧΟΙ ΤΟΥ ΠΡΟΓΡΑΜΜΑΤΟΣ</vt:lpstr>
      <vt:lpstr>   ΜΕΣΑ ΕΠΙΤΕΥΞΗΣ ΣΤΟΧΩΝ  </vt:lpstr>
      <vt:lpstr> ΠΑΡΑΓΩΓΑ ΕΡΓΑ</vt:lpstr>
      <vt:lpstr>ΠΑΡΑΓΩΓΑ ΕΡΓΑ</vt:lpstr>
      <vt:lpstr>ΠΑΡΑΓΩΓΑ ΕΡΓΑ</vt:lpstr>
      <vt:lpstr>ΠΑΡΑΓΩΓΑ ΕΡΓΑ</vt:lpstr>
      <vt:lpstr>ΠΑΡΑΓΩΓΑ ΕΡΓΑ</vt:lpstr>
      <vt:lpstr>ΠΑΡΑΓΩΓΑ ΕΡΓΑ</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Χρήστης των Windows</dc:creator>
  <cp:lastModifiedBy>Microsoft Office User</cp:lastModifiedBy>
  <cp:revision>138</cp:revision>
  <dcterms:created xsi:type="dcterms:W3CDTF">2019-12-09T09:16:38Z</dcterms:created>
  <dcterms:modified xsi:type="dcterms:W3CDTF">2021-10-14T05:57:26Z</dcterms:modified>
</cp:coreProperties>
</file>