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1" r:id="rId2"/>
    <p:sldId id="258" r:id="rId3"/>
    <p:sldId id="265" r:id="rId4"/>
    <p:sldId id="266" r:id="rId5"/>
    <p:sldId id="268" r:id="rId6"/>
    <p:sldId id="272" r:id="rId7"/>
    <p:sldId id="267" r:id="rId8"/>
    <p:sldId id="259" r:id="rId9"/>
    <p:sldId id="261" r:id="rId10"/>
    <p:sldId id="263" r:id="rId11"/>
    <p:sldId id="264"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1101CD96-A706-4DC4-8536-2DA01B73903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1101CD96-A706-4DC4-8536-2DA01B73903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1101CD96-A706-4DC4-8536-2DA01B739037}"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4A2A6B28-5D92-463E-9537-01165E163C66}" type="datetimeFigureOut">
              <a:rPr lang="el-GR" smtClean="0"/>
              <a:pPr/>
              <a:t>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2A6B28-5D92-463E-9537-01165E163C66}" type="datetimeFigureOut">
              <a:rPr lang="el-GR" smtClean="0"/>
              <a:pPr/>
              <a:t>3/3/2021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01CD96-A706-4DC4-8536-2DA01B739037}"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60032" y="404664"/>
            <a:ext cx="3743424" cy="2880320"/>
          </a:xfrm>
        </p:spPr>
        <p:txBody>
          <a:bodyPr>
            <a:normAutofit fontScale="90000"/>
          </a:bodyPr>
          <a:lstStyle/>
          <a:p>
            <a:r>
              <a:rPr lang="el-GR" sz="6000" b="1" dirty="0" smtClean="0"/>
              <a:t/>
            </a:r>
            <a:br>
              <a:rPr lang="el-GR" sz="6000" b="1" dirty="0" smtClean="0"/>
            </a:br>
            <a:r>
              <a:rPr lang="el-GR" sz="6000" b="1" dirty="0" smtClean="0"/>
              <a:t/>
            </a:r>
            <a:br>
              <a:rPr lang="el-GR" sz="6000" b="1" dirty="0" smtClean="0"/>
            </a:br>
            <a:r>
              <a:rPr lang="en-US" sz="6000" b="1" dirty="0" smtClean="0"/>
              <a:t>Against BUBBLE</a:t>
            </a:r>
            <a:endParaRPr lang="el-GR" sz="6000" b="1" dirty="0"/>
          </a:p>
        </p:txBody>
      </p:sp>
      <p:sp>
        <p:nvSpPr>
          <p:cNvPr id="3" name="2 - Υπότιτλος"/>
          <p:cNvSpPr>
            <a:spLocks noGrp="1"/>
          </p:cNvSpPr>
          <p:nvPr>
            <p:ph type="subTitle" idx="1"/>
          </p:nvPr>
        </p:nvSpPr>
        <p:spPr>
          <a:xfrm>
            <a:off x="179512" y="3789040"/>
            <a:ext cx="8423944" cy="2376264"/>
          </a:xfrm>
        </p:spPr>
        <p:txBody>
          <a:bodyPr>
            <a:normAutofit/>
          </a:bodyPr>
          <a:lstStyle/>
          <a:p>
            <a:pPr algn="ctr"/>
            <a:r>
              <a:rPr lang="el-GR" sz="4000" b="1" dirty="0" smtClean="0"/>
              <a:t> </a:t>
            </a:r>
            <a:r>
              <a:rPr lang="en-US" sz="2000" b="1" dirty="0" smtClean="0"/>
              <a:t>Against </a:t>
            </a:r>
            <a:r>
              <a:rPr lang="en-US" sz="2000" b="1" dirty="0" smtClean="0"/>
              <a:t>Bullying</a:t>
            </a:r>
            <a:r>
              <a:rPr lang="el-GR" sz="2000" b="1" dirty="0" smtClean="0">
                <a:solidFill>
                  <a:schemeClr val="tx1">
                    <a:lumMod val="75000"/>
                  </a:schemeClr>
                </a:solidFill>
              </a:rPr>
              <a:t>                                          </a:t>
            </a:r>
          </a:p>
          <a:p>
            <a:pPr algn="ctr"/>
            <a:r>
              <a:rPr lang="el-GR" sz="2000" b="1" dirty="0" smtClean="0">
                <a:solidFill>
                  <a:schemeClr val="tx1">
                    <a:lumMod val="75000"/>
                  </a:schemeClr>
                </a:solidFill>
              </a:rPr>
              <a:t>          01.09.2019 – 31.08.2021</a:t>
            </a:r>
            <a:endParaRPr lang="en-GB" sz="2000" b="1" dirty="0" smtClean="0">
              <a:solidFill>
                <a:schemeClr val="tx1">
                  <a:lumMod val="75000"/>
                </a:schemeClr>
              </a:solidFill>
            </a:endParaRPr>
          </a:p>
          <a:p>
            <a:pPr algn="ctr"/>
            <a:r>
              <a:rPr lang="en-GB" sz="2000" b="1" dirty="0" smtClean="0">
                <a:solidFill>
                  <a:schemeClr val="tx1">
                    <a:lumMod val="75000"/>
                  </a:schemeClr>
                </a:solidFill>
              </a:rPr>
              <a:t>Key Action 2: Strategic partnerships for school Education </a:t>
            </a:r>
          </a:p>
          <a:p>
            <a:pPr algn="ctr"/>
            <a:r>
              <a:rPr lang="en-US" sz="2000" b="1" dirty="0" smtClean="0">
                <a:solidFill>
                  <a:schemeClr val="tx1">
                    <a:lumMod val="75000"/>
                  </a:schemeClr>
                </a:solidFill>
              </a:rPr>
              <a:t>Id: 2019-1-IT02-</a:t>
            </a:r>
            <a:r>
              <a:rPr lang="en-GB" sz="2000" b="1" dirty="0" smtClean="0">
                <a:solidFill>
                  <a:schemeClr val="tx1">
                    <a:lumMod val="75000"/>
                  </a:schemeClr>
                </a:solidFill>
              </a:rPr>
              <a:t>KA201-062355</a:t>
            </a:r>
            <a:endParaRPr lang="el-GR" sz="2000" b="1" dirty="0">
              <a:solidFill>
                <a:schemeClr val="tx1">
                  <a:lumMod val="75000"/>
                </a:schemeClr>
              </a:solidFill>
            </a:endParaRPr>
          </a:p>
        </p:txBody>
      </p:sp>
      <p:pic>
        <p:nvPicPr>
          <p:cNvPr id="5" name="4 - Εικόνα" descr="ED"/>
          <p:cNvPicPr/>
          <p:nvPr/>
        </p:nvPicPr>
        <p:blipFill>
          <a:blip r:embed="rId2" cstate="print"/>
          <a:srcRect/>
          <a:stretch>
            <a:fillRect/>
          </a:stretch>
        </p:blipFill>
        <p:spPr bwMode="auto">
          <a:xfrm>
            <a:off x="1680468" y="415900"/>
            <a:ext cx="409575" cy="409575"/>
          </a:xfrm>
          <a:prstGeom prst="rect">
            <a:avLst/>
          </a:prstGeom>
          <a:noFill/>
          <a:ln w="9525">
            <a:noFill/>
            <a:miter lim="800000"/>
            <a:headEnd/>
            <a:tailEnd/>
          </a:ln>
        </p:spPr>
      </p:pic>
      <p:graphicFrame>
        <p:nvGraphicFramePr>
          <p:cNvPr id="6" name="5 - Πίνακας"/>
          <p:cNvGraphicFramePr>
            <a:graphicFrameLocks noGrp="1"/>
          </p:cNvGraphicFramePr>
          <p:nvPr>
            <p:extLst>
              <p:ext uri="{D42A27DB-BD31-4B8C-83A1-F6EECF244321}">
                <p14:modId xmlns:p14="http://schemas.microsoft.com/office/powerpoint/2010/main" val="514292111"/>
              </p:ext>
            </p:extLst>
          </p:nvPr>
        </p:nvGraphicFramePr>
        <p:xfrm>
          <a:off x="395536" y="908720"/>
          <a:ext cx="3600400" cy="2894613"/>
        </p:xfrm>
        <a:graphic>
          <a:graphicData uri="http://schemas.openxmlformats.org/drawingml/2006/table">
            <a:tbl>
              <a:tblPr/>
              <a:tblGrid>
                <a:gridCol w="3600400"/>
              </a:tblGrid>
              <a:tr h="233037">
                <a:tc>
                  <a:txBody>
                    <a:bodyPr/>
                    <a:lstStyle/>
                    <a:p>
                      <a:pPr algn="ctr">
                        <a:lnSpc>
                          <a:spcPct val="115000"/>
                        </a:lnSpc>
                        <a:spcAft>
                          <a:spcPts val="0"/>
                        </a:spcAft>
                      </a:pPr>
                      <a:r>
                        <a:rPr lang="en-US" sz="1600" dirty="0" smtClean="0">
                          <a:latin typeface="Calibri"/>
                          <a:ea typeface="Calibri"/>
                          <a:cs typeface="Times New Roman"/>
                        </a:rPr>
                        <a:t>GREEK</a:t>
                      </a:r>
                      <a:r>
                        <a:rPr lang="en-US" sz="1600" baseline="0" dirty="0" smtClean="0">
                          <a:latin typeface="Calibri"/>
                          <a:ea typeface="Calibri"/>
                          <a:cs typeface="Times New Roman"/>
                        </a:rPr>
                        <a:t> </a:t>
                      </a:r>
                      <a:r>
                        <a:rPr lang="en-US" sz="1600" baseline="0" dirty="0" smtClean="0">
                          <a:latin typeface="Calibri"/>
                          <a:ea typeface="Calibri"/>
                          <a:cs typeface="Times New Roman"/>
                        </a:rPr>
                        <a:t>REPUBLIC</a:t>
                      </a:r>
                      <a:endParaRPr lang="el-GR" sz="1600" baseline="0" dirty="0" smtClean="0">
                        <a:latin typeface="Calibri"/>
                        <a:ea typeface="Calibri"/>
                        <a:cs typeface="Times New Roman"/>
                      </a:endParaRPr>
                    </a:p>
                    <a:p>
                      <a:pPr algn="ctr">
                        <a:lnSpc>
                          <a:spcPct val="115000"/>
                        </a:lnSpc>
                        <a:spcAft>
                          <a:spcPts val="0"/>
                        </a:spcAft>
                      </a:pPr>
                      <a:endParaRPr lang="el-GR" sz="1600" dirty="0">
                        <a:latin typeface="Calibri"/>
                        <a:ea typeface="Calibri"/>
                        <a:cs typeface="Times New Roman"/>
                      </a:endParaRPr>
                    </a:p>
                  </a:txBody>
                  <a:tcPr marL="64502" marR="64502" marT="0" marB="0">
                    <a:lnL>
                      <a:noFill/>
                    </a:lnL>
                    <a:lnR>
                      <a:noFill/>
                    </a:lnR>
                    <a:lnT>
                      <a:noFill/>
                    </a:lnT>
                    <a:lnB>
                      <a:noFill/>
                    </a:lnB>
                  </a:tcPr>
                </a:tc>
              </a:tr>
              <a:tr h="635647">
                <a:tc>
                  <a:txBody>
                    <a:bodyPr/>
                    <a:lstStyle/>
                    <a:p>
                      <a:pPr algn="ctr">
                        <a:lnSpc>
                          <a:spcPct val="115000"/>
                        </a:lnSpc>
                        <a:spcAft>
                          <a:spcPts val="0"/>
                        </a:spcAft>
                      </a:pPr>
                      <a:r>
                        <a:rPr lang="en-US" sz="1600" dirty="0" smtClean="0">
                          <a:latin typeface="Calibri"/>
                          <a:ea typeface="Calibri"/>
                          <a:cs typeface="Times New Roman"/>
                        </a:rPr>
                        <a:t>MINISTRY OF EDUCATION</a:t>
                      </a:r>
                      <a:r>
                        <a:rPr lang="en-US" sz="1600" baseline="0" dirty="0" smtClean="0">
                          <a:latin typeface="Calibri"/>
                          <a:ea typeface="Calibri"/>
                          <a:cs typeface="Times New Roman"/>
                        </a:rPr>
                        <a:t> AND RELIGION AFFAIRS</a:t>
                      </a:r>
                      <a:endParaRPr lang="el-GR" sz="1600" dirty="0">
                        <a:latin typeface="Calibri"/>
                        <a:ea typeface="Calibri"/>
                        <a:cs typeface="Times New Roman"/>
                      </a:endParaRPr>
                    </a:p>
                    <a:p>
                      <a:pPr algn="ctr">
                        <a:lnSpc>
                          <a:spcPct val="115000"/>
                        </a:lnSpc>
                        <a:spcAft>
                          <a:spcPts val="0"/>
                        </a:spcAft>
                      </a:pPr>
                      <a:r>
                        <a:rPr lang="el-GR" sz="1600" dirty="0">
                          <a:latin typeface="Calibri"/>
                          <a:ea typeface="Calibri"/>
                          <a:cs typeface="Calibri"/>
                        </a:rPr>
                        <a:t>----</a:t>
                      </a:r>
                      <a:endParaRPr lang="el-GR" sz="1600" dirty="0">
                        <a:latin typeface="Calibri"/>
                        <a:ea typeface="Calibri"/>
                        <a:cs typeface="Times New Roman"/>
                      </a:endParaRPr>
                    </a:p>
                  </a:txBody>
                  <a:tcPr marL="64502" marR="64502" marT="0" marB="0">
                    <a:lnL>
                      <a:noFill/>
                    </a:lnL>
                    <a:lnR>
                      <a:noFill/>
                    </a:lnR>
                    <a:lnT>
                      <a:noFill/>
                    </a:lnT>
                    <a:lnB>
                      <a:noFill/>
                    </a:lnB>
                  </a:tcPr>
                </a:tc>
              </a:tr>
              <a:tr h="1525553">
                <a:tc>
                  <a:txBody>
                    <a:bodyPr/>
                    <a:lstStyle/>
                    <a:p>
                      <a:pPr algn="ctr">
                        <a:lnSpc>
                          <a:spcPct val="115000"/>
                        </a:lnSpc>
                        <a:spcAft>
                          <a:spcPts val="0"/>
                        </a:spcAft>
                      </a:pPr>
                      <a:r>
                        <a:rPr lang="en-US" sz="1600" dirty="0" smtClean="0">
                          <a:latin typeface="Calibri"/>
                          <a:ea typeface="Calibri"/>
                          <a:cs typeface="Times New Roman"/>
                        </a:rPr>
                        <a:t>REGIONAL DIRECTORATE</a:t>
                      </a:r>
                      <a:r>
                        <a:rPr lang="en-US" sz="1600" baseline="0" dirty="0" smtClean="0">
                          <a:latin typeface="Calibri"/>
                          <a:ea typeface="Calibri"/>
                          <a:cs typeface="Times New Roman"/>
                        </a:rPr>
                        <a:t> OF PRIMARY AND SECONDARY EDUCATION OF THESSALY</a:t>
                      </a:r>
                      <a:endParaRPr lang="el-GR" sz="1600" dirty="0">
                        <a:latin typeface="Calibri"/>
                        <a:ea typeface="Calibri"/>
                        <a:cs typeface="Times New Roman"/>
                      </a:endParaRPr>
                    </a:p>
                  </a:txBody>
                  <a:tcPr marL="64502" marR="64502" marT="0" marB="0">
                    <a:lnL>
                      <a:noFill/>
                    </a:lnL>
                    <a:lnR>
                      <a:noFill/>
                    </a:lnR>
                    <a:lnT>
                      <a:noFill/>
                    </a:lnT>
                    <a:lnB>
                      <a:noFill/>
                    </a:lnB>
                  </a:tcPr>
                </a:tc>
              </a:tr>
            </a:tbl>
          </a:graphicData>
        </a:graphic>
      </p:graphicFrame>
      <p:pic>
        <p:nvPicPr>
          <p:cNvPr id="7" name="Picture 3" descr="Image result for erasmus plu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08255"/>
            <a:ext cx="2181225" cy="617220"/>
          </a:xfrm>
          <a:prstGeom prst="rect">
            <a:avLst/>
          </a:prstGeom>
          <a:noFill/>
          <a:ln>
            <a:noFill/>
          </a:ln>
        </p:spPr>
      </p:pic>
      <p:pic>
        <p:nvPicPr>
          <p:cNvPr id="8" name="Obraz 3"/>
          <p:cNvPicPr>
            <a:picLocks noChangeAspect="1"/>
          </p:cNvPicPr>
          <p:nvPr/>
        </p:nvPicPr>
        <p:blipFill>
          <a:blip r:embed="rId4"/>
          <a:stretch>
            <a:fillRect/>
          </a:stretch>
        </p:blipFill>
        <p:spPr>
          <a:xfrm>
            <a:off x="3995936" y="208255"/>
            <a:ext cx="1656184" cy="5705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457200"/>
            <a:ext cx="9172128" cy="838200"/>
          </a:xfrm>
        </p:spPr>
        <p:txBody>
          <a:bodyPr>
            <a:normAutofit/>
          </a:bodyPr>
          <a:lstStyle/>
          <a:p>
            <a:pPr algn="ctr"/>
            <a:r>
              <a:rPr lang="en-US" sz="2000" b="1" dirty="0" smtClean="0">
                <a:solidFill>
                  <a:schemeClr val="accent6">
                    <a:lumMod val="75000"/>
                  </a:schemeClr>
                </a:solidFill>
              </a:rPr>
              <a:t>Bubble – KICK OFF </a:t>
            </a:r>
            <a:r>
              <a:rPr lang="en-US" sz="2000" b="1" dirty="0" smtClean="0">
                <a:solidFill>
                  <a:schemeClr val="accent6">
                    <a:lumMod val="75000"/>
                  </a:schemeClr>
                </a:solidFill>
              </a:rPr>
              <a:t>MEETING</a:t>
            </a:r>
            <a:r>
              <a:rPr lang="el-GR" sz="2000" b="1" dirty="0" smtClean="0">
                <a:solidFill>
                  <a:schemeClr val="accent6">
                    <a:lumMod val="75000"/>
                  </a:schemeClr>
                </a:solidFill>
              </a:rPr>
              <a:t> </a:t>
            </a:r>
            <a:r>
              <a:rPr lang="en-US" sz="2000" b="1" dirty="0" smtClean="0">
                <a:solidFill>
                  <a:schemeClr val="accent6">
                    <a:lumMod val="75000"/>
                  </a:schemeClr>
                </a:solidFill>
              </a:rPr>
              <a:t>IN PERUGIA</a:t>
            </a:r>
            <a:endParaRPr lang="el-GR" sz="2000" b="1" dirty="0">
              <a:solidFill>
                <a:schemeClr val="accent6">
                  <a:lumMod val="75000"/>
                </a:schemeClr>
              </a:solidFill>
            </a:endParaRPr>
          </a:p>
        </p:txBody>
      </p:sp>
      <p:pic>
        <p:nvPicPr>
          <p:cNvPr id="4" name="3 - Θέση περιεχομένου" descr="IMG_20191107_110918.jpg"/>
          <p:cNvPicPr>
            <a:picLocks noGrp="1" noChangeAspect="1"/>
          </p:cNvPicPr>
          <p:nvPr>
            <p:ph idx="1"/>
          </p:nvPr>
        </p:nvPicPr>
        <p:blipFill>
          <a:blip r:embed="rId2" cstate="print"/>
          <a:stretch>
            <a:fillRect/>
          </a:stretch>
        </p:blipFill>
        <p:spPr>
          <a:xfrm>
            <a:off x="4583034" y="1772816"/>
            <a:ext cx="4187176" cy="2880320"/>
          </a:xfrm>
          <a:ln>
            <a:solidFill>
              <a:schemeClr val="accent1">
                <a:lumMod val="60000"/>
                <a:lumOff val="40000"/>
              </a:schemeClr>
            </a:solidFill>
          </a:ln>
        </p:spPr>
      </p:pic>
      <p:pic>
        <p:nvPicPr>
          <p:cNvPr id="5" name="4 - Εικόνα" descr="received_2821055691284677.jpeg"/>
          <p:cNvPicPr>
            <a:picLocks noChangeAspect="1"/>
          </p:cNvPicPr>
          <p:nvPr/>
        </p:nvPicPr>
        <p:blipFill>
          <a:blip r:embed="rId3" cstate="print"/>
          <a:stretch>
            <a:fillRect/>
          </a:stretch>
        </p:blipFill>
        <p:spPr>
          <a:xfrm>
            <a:off x="338696" y="1988840"/>
            <a:ext cx="3369208" cy="4489883"/>
          </a:xfrm>
          <a:prstGeom prst="rect">
            <a:avLst/>
          </a:prstGeom>
          <a:ln>
            <a:solidFill>
              <a:schemeClr val="accent1">
                <a:lumMod val="75000"/>
              </a:schemeClr>
            </a:solidFill>
          </a:ln>
        </p:spPr>
      </p:pic>
      <p:pic>
        <p:nvPicPr>
          <p:cNvPr id="7" name="6 - Εικόνα" descr="IMG_20191107_155436.jpg"/>
          <p:cNvPicPr>
            <a:picLocks noChangeAspect="1"/>
          </p:cNvPicPr>
          <p:nvPr/>
        </p:nvPicPr>
        <p:blipFill>
          <a:blip r:embed="rId4" cstate="print"/>
          <a:stretch>
            <a:fillRect/>
          </a:stretch>
        </p:blipFill>
        <p:spPr>
          <a:xfrm>
            <a:off x="3923928" y="3933056"/>
            <a:ext cx="3336371" cy="2502278"/>
          </a:xfrm>
          <a:prstGeom prst="rect">
            <a:avLst/>
          </a:prstGeom>
          <a:ln>
            <a:solidFill>
              <a:schemeClr val="accent2">
                <a:lumMod val="40000"/>
                <a:lumOff val="60000"/>
              </a:schemeClr>
            </a:solidFill>
          </a:ln>
        </p:spPr>
      </p:pic>
      <p:pic>
        <p:nvPicPr>
          <p:cNvPr id="6" name="Picture 3" descr="Image result for erasmus plus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188640"/>
            <a:ext cx="2181225" cy="617220"/>
          </a:xfrm>
          <a:prstGeom prst="rect">
            <a:avLst/>
          </a:prstGeom>
          <a:noFill/>
          <a:ln>
            <a:noFill/>
          </a:ln>
        </p:spPr>
      </p:pic>
      <p:pic>
        <p:nvPicPr>
          <p:cNvPr id="8" name="Obraz 3"/>
          <p:cNvPicPr>
            <a:picLocks noChangeAspect="1"/>
          </p:cNvPicPr>
          <p:nvPr/>
        </p:nvPicPr>
        <p:blipFill>
          <a:blip r:embed="rId6"/>
          <a:stretch>
            <a:fillRect/>
          </a:stretch>
        </p:blipFill>
        <p:spPr>
          <a:xfrm>
            <a:off x="395536" y="188640"/>
            <a:ext cx="1656184" cy="5705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0544" y="908720"/>
            <a:ext cx="8062912" cy="6624736"/>
          </a:xfrm>
        </p:spPr>
        <p:txBody>
          <a:bodyPr>
            <a:normAutofit/>
          </a:bodyPr>
          <a:lstStyle/>
          <a:p>
            <a:pPr algn="just"/>
            <a:r>
              <a:rPr lang="el-GR" sz="3600" b="1" dirty="0" smtClean="0"/>
              <a:t/>
            </a:r>
            <a:br>
              <a:rPr lang="el-GR" sz="3600" b="1" dirty="0" smtClean="0"/>
            </a:br>
            <a:r>
              <a:rPr lang="el-GR" sz="3600" b="1" dirty="0" smtClean="0"/>
              <a:t/>
            </a:r>
            <a:br>
              <a:rPr lang="el-GR" sz="3600" b="1" dirty="0" smtClean="0"/>
            </a:br>
            <a:r>
              <a:rPr lang="el-GR" sz="3600" b="1" dirty="0" smtClean="0"/>
              <a:t/>
            </a:r>
            <a:br>
              <a:rPr lang="el-GR"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l-GR" sz="2000" b="1" dirty="0" smtClean="0">
                <a:solidFill>
                  <a:schemeClr val="tx1">
                    <a:lumMod val="95000"/>
                  </a:schemeClr>
                </a:solidFill>
              </a:rPr>
              <a:t>   </a:t>
            </a:r>
            <a:br>
              <a:rPr lang="el-GR" sz="2000" b="1" dirty="0" smtClean="0">
                <a:solidFill>
                  <a:schemeClr val="tx1">
                    <a:lumMod val="95000"/>
                  </a:schemeClr>
                </a:solidFill>
              </a:rPr>
            </a:br>
            <a:r>
              <a:rPr lang="el-GR" sz="2700" dirty="0" smtClean="0"/>
              <a:t/>
            </a:r>
            <a:br>
              <a:rPr lang="el-GR" sz="2700" dirty="0" smtClean="0"/>
            </a:br>
            <a:r>
              <a:rPr lang="el-GR" sz="2700" dirty="0" smtClean="0"/>
              <a:t>  </a:t>
            </a:r>
            <a:br>
              <a:rPr lang="el-GR" sz="2700" dirty="0" smtClean="0"/>
            </a:br>
            <a:r>
              <a:rPr lang="el-GR" sz="2700" dirty="0" smtClean="0"/>
              <a:t> </a:t>
            </a:r>
            <a:endParaRPr lang="el-GR" sz="2700" dirty="0"/>
          </a:p>
        </p:txBody>
      </p:sp>
      <p:pic>
        <p:nvPicPr>
          <p:cNvPr id="3" name="2 - Εικόνα" descr="IMG_20191107_112337.jpg"/>
          <p:cNvPicPr>
            <a:picLocks noChangeAspect="1"/>
          </p:cNvPicPr>
          <p:nvPr/>
        </p:nvPicPr>
        <p:blipFill>
          <a:blip r:embed="rId2" cstate="print"/>
          <a:stretch>
            <a:fillRect/>
          </a:stretch>
        </p:blipFill>
        <p:spPr>
          <a:xfrm rot="5400000">
            <a:off x="-432429" y="1520661"/>
            <a:ext cx="5471592" cy="4103694"/>
          </a:xfrm>
          <a:prstGeom prst="rect">
            <a:avLst/>
          </a:prstGeom>
          <a:ln>
            <a:solidFill>
              <a:schemeClr val="accent2">
                <a:lumMod val="60000"/>
                <a:lumOff val="40000"/>
              </a:schemeClr>
            </a:solidFill>
          </a:ln>
        </p:spPr>
      </p:pic>
      <p:pic>
        <p:nvPicPr>
          <p:cNvPr id="4" name="3 - Εικόνα" descr="IMG_20191107_154231.jpg"/>
          <p:cNvPicPr>
            <a:picLocks noChangeAspect="1"/>
          </p:cNvPicPr>
          <p:nvPr/>
        </p:nvPicPr>
        <p:blipFill>
          <a:blip r:embed="rId3" cstate="print"/>
          <a:stretch>
            <a:fillRect/>
          </a:stretch>
        </p:blipFill>
        <p:spPr>
          <a:xfrm rot="5400000">
            <a:off x="5242638" y="1894266"/>
            <a:ext cx="3851920" cy="2888940"/>
          </a:xfrm>
          <a:prstGeom prst="rect">
            <a:avLst/>
          </a:prstGeom>
          <a:ln>
            <a:solidFill>
              <a:schemeClr val="accent3">
                <a:lumMod val="60000"/>
                <a:lumOff val="40000"/>
              </a:schemeClr>
            </a:solidFill>
          </a:ln>
        </p:spPr>
      </p:pic>
      <p:pic>
        <p:nvPicPr>
          <p:cNvPr id="7" name="6 - Εικόνα" descr="IMG_20191107_154904.jpg"/>
          <p:cNvPicPr>
            <a:picLocks noChangeAspect="1"/>
          </p:cNvPicPr>
          <p:nvPr/>
        </p:nvPicPr>
        <p:blipFill>
          <a:blip r:embed="rId4" cstate="print"/>
          <a:stretch>
            <a:fillRect/>
          </a:stretch>
        </p:blipFill>
        <p:spPr>
          <a:xfrm rot="5400000">
            <a:off x="2990317" y="2994459"/>
            <a:ext cx="4012501" cy="3009376"/>
          </a:xfrm>
          <a:prstGeom prst="rect">
            <a:avLst/>
          </a:prstGeom>
          <a:ln>
            <a:solidFill>
              <a:schemeClr val="accent3">
                <a:lumMod val="60000"/>
                <a:lumOff val="40000"/>
              </a:schemeClr>
            </a:solidFill>
          </a:ln>
        </p:spPr>
      </p:pic>
      <p:pic>
        <p:nvPicPr>
          <p:cNvPr id="6" name="Picture 3" descr="Image result for erasmus plus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46457"/>
            <a:ext cx="2181225" cy="617220"/>
          </a:xfrm>
          <a:prstGeom prst="rect">
            <a:avLst/>
          </a:prstGeom>
          <a:noFill/>
          <a:ln>
            <a:noFill/>
          </a:ln>
        </p:spPr>
      </p:pic>
      <p:pic>
        <p:nvPicPr>
          <p:cNvPr id="8" name="Obraz 3"/>
          <p:cNvPicPr>
            <a:picLocks noChangeAspect="1"/>
          </p:cNvPicPr>
          <p:nvPr/>
        </p:nvPicPr>
        <p:blipFill>
          <a:blip r:embed="rId6"/>
          <a:stretch>
            <a:fillRect/>
          </a:stretch>
        </p:blipFill>
        <p:spPr>
          <a:xfrm>
            <a:off x="615772" y="146457"/>
            <a:ext cx="1656184" cy="5705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1844824"/>
            <a:ext cx="7704856" cy="4032448"/>
          </a:xfrm>
        </p:spPr>
        <p:txBody>
          <a:bodyPr>
            <a:normAutofit/>
          </a:bodyPr>
          <a:lstStyle/>
          <a:p>
            <a:r>
              <a:rPr lang="en-US" sz="2000" dirty="0" smtClean="0"/>
              <a:t>  1. Spain </a:t>
            </a:r>
            <a:br>
              <a:rPr lang="en-US" sz="2000" dirty="0" smtClean="0"/>
            </a:br>
            <a:r>
              <a:rPr lang="en-US" sz="2000" dirty="0" smtClean="0"/>
              <a:t/>
            </a:r>
            <a:br>
              <a:rPr lang="en-US" sz="2000" dirty="0" smtClean="0"/>
            </a:br>
            <a:r>
              <a:rPr lang="en-US" sz="2000" dirty="0" smtClean="0"/>
              <a:t>  2. Greece</a:t>
            </a:r>
            <a:br>
              <a:rPr lang="en-US" sz="2000" dirty="0" smtClean="0"/>
            </a:br>
            <a:r>
              <a:rPr lang="en-US" sz="2000" dirty="0" smtClean="0"/>
              <a:t/>
            </a:r>
            <a:br>
              <a:rPr lang="en-US" sz="2000" dirty="0" smtClean="0"/>
            </a:br>
            <a:r>
              <a:rPr lang="en-US" sz="2000" dirty="0" smtClean="0"/>
              <a:t>  3. Poland</a:t>
            </a:r>
            <a:br>
              <a:rPr lang="en-US" sz="2000" dirty="0" smtClean="0"/>
            </a:br>
            <a:r>
              <a:rPr lang="en-US" sz="2000" dirty="0" smtClean="0"/>
              <a:t> </a:t>
            </a:r>
            <a:br>
              <a:rPr lang="en-US" sz="2000" dirty="0" smtClean="0"/>
            </a:br>
            <a:r>
              <a:rPr lang="en-US" sz="2000" dirty="0" smtClean="0"/>
              <a:t>  4. Italy</a:t>
            </a:r>
            <a:br>
              <a:rPr lang="en-US" sz="2000" dirty="0" smtClean="0"/>
            </a:br>
            <a:r>
              <a:rPr lang="en-US" sz="2000" dirty="0" smtClean="0"/>
              <a:t/>
            </a:r>
            <a:br>
              <a:rPr lang="en-US" sz="2000" dirty="0" smtClean="0"/>
            </a:br>
            <a:r>
              <a:rPr lang="en-US" sz="2000" dirty="0" smtClean="0"/>
              <a:t>  5. Portugal</a:t>
            </a:r>
            <a:r>
              <a:rPr lang="el-GR" sz="2000" b="1" dirty="0" smtClean="0"/>
              <a:t/>
            </a:r>
            <a:br>
              <a:rPr lang="el-GR" sz="2000" b="1" dirty="0" smtClean="0"/>
            </a:br>
            <a:endParaRPr lang="el-GR" sz="2000" b="1" dirty="0"/>
          </a:p>
        </p:txBody>
      </p:sp>
      <p:sp>
        <p:nvSpPr>
          <p:cNvPr id="5" name="4 - Ορθογώνιο"/>
          <p:cNvSpPr/>
          <p:nvPr/>
        </p:nvSpPr>
        <p:spPr>
          <a:xfrm>
            <a:off x="1331640" y="476672"/>
            <a:ext cx="5472608" cy="400110"/>
          </a:xfrm>
          <a:prstGeom prst="rect">
            <a:avLst/>
          </a:prstGeom>
        </p:spPr>
        <p:txBody>
          <a:bodyPr wrap="square">
            <a:spAutoFit/>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rPr>
              <a:t>PROGRAM PARTNERS</a:t>
            </a:r>
            <a:endParaRPr lang="el-GR" sz="2000" b="1" dirty="0">
              <a:solidFill>
                <a:schemeClr val="accent6">
                  <a:lumMod val="75000"/>
                </a:schemeClr>
              </a:solidFill>
              <a:effectLst>
                <a:outerShdw blurRad="38100" dist="38100" dir="2700000" algn="tl">
                  <a:srgbClr val="000000">
                    <a:alpha val="43137"/>
                  </a:srgbClr>
                </a:outerShdw>
              </a:effectLst>
            </a:endParaRPr>
          </a:p>
        </p:txBody>
      </p:sp>
      <p:pic>
        <p:nvPicPr>
          <p:cNvPr id="6" name="5 - Εικόνα" descr="IMG_20191107_101411.jpg"/>
          <p:cNvPicPr>
            <a:picLocks noChangeAspect="1"/>
          </p:cNvPicPr>
          <p:nvPr/>
        </p:nvPicPr>
        <p:blipFill>
          <a:blip r:embed="rId2" cstate="print"/>
          <a:stretch>
            <a:fillRect/>
          </a:stretch>
        </p:blipFill>
        <p:spPr>
          <a:xfrm flipH="1" flipV="1">
            <a:off x="4331972" y="2132856"/>
            <a:ext cx="3744416" cy="2808312"/>
          </a:xfrm>
          <a:prstGeom prst="rect">
            <a:avLst/>
          </a:prstGeom>
        </p:spPr>
      </p:pic>
      <p:pic>
        <p:nvPicPr>
          <p:cNvPr id="7" name="Picture 3" descr="Image result for erasmus plu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68062"/>
            <a:ext cx="2181225" cy="617220"/>
          </a:xfrm>
          <a:prstGeom prst="rect">
            <a:avLst/>
          </a:prstGeom>
          <a:noFill/>
          <a:ln>
            <a:noFill/>
          </a:ln>
        </p:spPr>
      </p:pic>
      <p:pic>
        <p:nvPicPr>
          <p:cNvPr id="8" name="Obraz 3"/>
          <p:cNvPicPr>
            <a:picLocks noChangeAspect="1"/>
          </p:cNvPicPr>
          <p:nvPr/>
        </p:nvPicPr>
        <p:blipFill>
          <a:blip r:embed="rId4"/>
          <a:stretch>
            <a:fillRect/>
          </a:stretch>
        </p:blipFill>
        <p:spPr>
          <a:xfrm>
            <a:off x="827584" y="168062"/>
            <a:ext cx="1656184" cy="5705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641226"/>
          </a:xfrm>
        </p:spPr>
        <p:txBody>
          <a:bodyPr>
            <a:normAutofit/>
          </a:bodyPr>
          <a:lstStyle/>
          <a:p>
            <a:pPr algn="ctr"/>
            <a:r>
              <a:rPr lang="en-US" sz="2000" b="1" dirty="0" smtClean="0">
                <a:solidFill>
                  <a:schemeClr val="accent6">
                    <a:lumMod val="75000"/>
                  </a:schemeClr>
                </a:solidFill>
              </a:rPr>
              <a:t>PROGRAM PARTNERS</a:t>
            </a:r>
            <a:endParaRPr lang="el-GR" sz="2000" b="1" dirty="0">
              <a:solidFill>
                <a:schemeClr val="accent6">
                  <a:lumMod val="75000"/>
                </a:schemeClr>
              </a:solidFill>
            </a:endParaRPr>
          </a:p>
        </p:txBody>
      </p:sp>
      <p:sp>
        <p:nvSpPr>
          <p:cNvPr id="3" name="2 - Θέση περιεχομένου"/>
          <p:cNvSpPr>
            <a:spLocks noGrp="1"/>
          </p:cNvSpPr>
          <p:nvPr>
            <p:ph idx="1"/>
          </p:nvPr>
        </p:nvSpPr>
        <p:spPr>
          <a:xfrm>
            <a:off x="611560" y="764704"/>
            <a:ext cx="8075240" cy="5832648"/>
          </a:xfrm>
        </p:spPr>
        <p:txBody>
          <a:bodyPr>
            <a:normAutofit fontScale="85000" lnSpcReduction="20000"/>
          </a:bodyPr>
          <a:lstStyle/>
          <a:p>
            <a:pPr>
              <a:buNone/>
            </a:pPr>
            <a:r>
              <a:rPr lang="el-GR" dirty="0" smtClean="0"/>
              <a:t> </a:t>
            </a:r>
          </a:p>
          <a:p>
            <a:pPr lvl="0">
              <a:buNone/>
            </a:pPr>
            <a:r>
              <a:rPr lang="en-US" sz="1400" b="1" dirty="0" smtClean="0"/>
              <a:t> </a:t>
            </a:r>
            <a:r>
              <a:rPr lang="en-US" sz="1400" dirty="0" smtClean="0"/>
              <a:t>Except from the P.D.E.TH the following organizations participate to the program: </a:t>
            </a:r>
          </a:p>
          <a:p>
            <a:pPr lvl="0">
              <a:buNone/>
            </a:pPr>
            <a:endParaRPr lang="en-US" sz="1400" dirty="0" smtClean="0"/>
          </a:p>
          <a:p>
            <a:r>
              <a:rPr lang="en-US" sz="1400" b="1" dirty="0" smtClean="0"/>
              <a:t>TUCEP - Tiber Umbria </a:t>
            </a:r>
            <a:r>
              <a:rPr lang="en-US" sz="1400" b="1" dirty="0" err="1" smtClean="0"/>
              <a:t>Comett</a:t>
            </a:r>
            <a:r>
              <a:rPr lang="en-US" sz="1400" b="1" dirty="0" smtClean="0"/>
              <a:t> Education Program</a:t>
            </a:r>
            <a:r>
              <a:rPr lang="en-US" sz="1400" dirty="0" smtClean="0"/>
              <a:t>, Italy (Program Coordinator), </a:t>
            </a:r>
          </a:p>
          <a:p>
            <a:pPr>
              <a:buNone/>
            </a:pPr>
            <a:r>
              <a:rPr lang="en-US" sz="1400" dirty="0" smtClean="0"/>
              <a:t>        Educational Association of Universities and Businesses of Umbria </a:t>
            </a:r>
          </a:p>
          <a:p>
            <a:pPr>
              <a:buNone/>
            </a:pPr>
            <a:endParaRPr lang="en-US" sz="1400" dirty="0" smtClean="0"/>
          </a:p>
          <a:p>
            <a:r>
              <a:rPr lang="en-US" sz="1400" b="1" dirty="0" smtClean="0"/>
              <a:t>Association Cultural </a:t>
            </a:r>
            <a:r>
              <a:rPr lang="en-US" sz="1400" b="1" dirty="0" err="1" smtClean="0"/>
              <a:t>Euroaccion</a:t>
            </a:r>
            <a:r>
              <a:rPr lang="en-US" sz="1400" b="1" dirty="0" smtClean="0"/>
              <a:t> Murcia</a:t>
            </a:r>
            <a:r>
              <a:rPr lang="en-US" sz="1400" dirty="0" smtClean="0"/>
              <a:t>, Spain, </a:t>
            </a:r>
          </a:p>
          <a:p>
            <a:pPr>
              <a:buNone/>
            </a:pPr>
            <a:r>
              <a:rPr lang="en-US" sz="1400" dirty="0" smtClean="0"/>
              <a:t>        Cultural Association, non-governmental organization for learning, professional and personal development of young people </a:t>
            </a:r>
          </a:p>
          <a:p>
            <a:pPr>
              <a:buNone/>
            </a:pPr>
            <a:endParaRPr lang="en-US" sz="1400" dirty="0" smtClean="0"/>
          </a:p>
          <a:p>
            <a:r>
              <a:rPr lang="en-US" sz="1400" b="1" dirty="0" smtClean="0"/>
              <a:t>IES Eduardo Linares </a:t>
            </a:r>
            <a:r>
              <a:rPr lang="en-US" sz="1400" b="1" dirty="0" err="1" smtClean="0"/>
              <a:t>Lumeras</a:t>
            </a:r>
            <a:r>
              <a:rPr lang="en-US" sz="1400" dirty="0" smtClean="0"/>
              <a:t>, Spain,</a:t>
            </a:r>
          </a:p>
          <a:p>
            <a:pPr>
              <a:buNone/>
            </a:pPr>
            <a:r>
              <a:rPr lang="en-US" sz="1400" dirty="0" smtClean="0"/>
              <a:t>        Public Organization of Education, Training and Employment in the region of Murcia</a:t>
            </a:r>
          </a:p>
          <a:p>
            <a:pPr>
              <a:buNone/>
            </a:pPr>
            <a:endParaRPr lang="en-US" sz="1400" dirty="0" smtClean="0"/>
          </a:p>
          <a:p>
            <a:r>
              <a:rPr lang="en-US" sz="1400" b="1" dirty="0" smtClean="0"/>
              <a:t>DIMITRA </a:t>
            </a:r>
            <a:r>
              <a:rPr lang="en-US" sz="1400" b="1" dirty="0" err="1" smtClean="0"/>
              <a:t>Ekpaideutiki</a:t>
            </a:r>
            <a:r>
              <a:rPr lang="en-US" sz="1400" b="1" dirty="0" smtClean="0"/>
              <a:t> </a:t>
            </a:r>
            <a:r>
              <a:rPr lang="en-US" sz="1400" b="1" dirty="0" err="1" smtClean="0"/>
              <a:t>Simvouleutiki</a:t>
            </a:r>
            <a:r>
              <a:rPr lang="en-US" sz="1400" dirty="0" smtClean="0"/>
              <a:t>, Greece,</a:t>
            </a:r>
          </a:p>
          <a:p>
            <a:pPr>
              <a:buNone/>
            </a:pPr>
            <a:r>
              <a:rPr lang="en-US" sz="1400" dirty="0" smtClean="0"/>
              <a:t>        Training and Counseling Organization</a:t>
            </a:r>
          </a:p>
          <a:p>
            <a:pPr>
              <a:buNone/>
            </a:pPr>
            <a:endParaRPr lang="en-US" sz="1400" dirty="0" smtClean="0"/>
          </a:p>
          <a:p>
            <a:r>
              <a:rPr lang="en-US" sz="1400" b="1" dirty="0" err="1" smtClean="0"/>
              <a:t>Wyzsza</a:t>
            </a:r>
            <a:r>
              <a:rPr lang="en-US" sz="1400" b="1" dirty="0" smtClean="0"/>
              <a:t> </a:t>
            </a:r>
            <a:r>
              <a:rPr lang="en-US" sz="1400" b="1" dirty="0" err="1" smtClean="0"/>
              <a:t>Szkola</a:t>
            </a:r>
            <a:r>
              <a:rPr lang="en-US" sz="1400" b="1" dirty="0" smtClean="0"/>
              <a:t> </a:t>
            </a:r>
            <a:r>
              <a:rPr lang="en-US" sz="1400" b="1" dirty="0" err="1" smtClean="0"/>
              <a:t>Biznesu</a:t>
            </a:r>
            <a:r>
              <a:rPr lang="en-US" sz="1400" b="1" dirty="0" smtClean="0"/>
              <a:t> I </a:t>
            </a:r>
            <a:r>
              <a:rPr lang="en-US" sz="1400" b="1" dirty="0" err="1" smtClean="0"/>
              <a:t>Nauk</a:t>
            </a:r>
            <a:r>
              <a:rPr lang="en-US" sz="1400" b="1" dirty="0" smtClean="0"/>
              <a:t> o </a:t>
            </a:r>
            <a:r>
              <a:rPr lang="en-US" sz="1400" b="1" dirty="0" err="1" smtClean="0"/>
              <a:t>Zdrowiuw</a:t>
            </a:r>
            <a:r>
              <a:rPr lang="en-US" sz="1400" dirty="0" smtClean="0"/>
              <a:t>, Poland,</a:t>
            </a:r>
          </a:p>
          <a:p>
            <a:pPr>
              <a:buNone/>
            </a:pPr>
            <a:r>
              <a:rPr lang="en-US" sz="1400" dirty="0" smtClean="0"/>
              <a:t>        Educational Institute of Health Sciences and Entrepreneurship</a:t>
            </a:r>
          </a:p>
          <a:p>
            <a:pPr>
              <a:buNone/>
            </a:pPr>
            <a:r>
              <a:rPr lang="en-US" sz="1400" dirty="0" smtClean="0"/>
              <a:t> </a:t>
            </a:r>
          </a:p>
          <a:p>
            <a:r>
              <a:rPr lang="en-US" sz="1400" b="1" dirty="0" err="1" smtClean="0"/>
              <a:t>Instituto</a:t>
            </a:r>
            <a:r>
              <a:rPr lang="en-US" sz="1400" b="1" dirty="0" smtClean="0"/>
              <a:t> </a:t>
            </a:r>
            <a:r>
              <a:rPr lang="en-US" sz="1400" b="1" dirty="0" err="1" smtClean="0"/>
              <a:t>Comprensivo</a:t>
            </a:r>
            <a:r>
              <a:rPr lang="en-US" sz="1400" b="1" dirty="0" smtClean="0"/>
              <a:t> </a:t>
            </a:r>
            <a:r>
              <a:rPr lang="en-US" sz="1400" b="1" dirty="0" err="1" smtClean="0"/>
              <a:t>Peruzia</a:t>
            </a:r>
            <a:r>
              <a:rPr lang="en-US" sz="1400" dirty="0" smtClean="0"/>
              <a:t> , Italy,</a:t>
            </a:r>
          </a:p>
          <a:p>
            <a:pPr>
              <a:buNone/>
            </a:pPr>
            <a:r>
              <a:rPr lang="en-US" sz="1400" dirty="0" smtClean="0"/>
              <a:t>        Institute of Inclusive Education in Perugia</a:t>
            </a:r>
          </a:p>
          <a:p>
            <a:pPr>
              <a:buNone/>
            </a:pPr>
            <a:endParaRPr lang="en-US" sz="1400" dirty="0" smtClean="0"/>
          </a:p>
          <a:p>
            <a:r>
              <a:rPr lang="en-US" sz="1400" b="1" dirty="0" err="1" smtClean="0"/>
              <a:t>Agrupamento</a:t>
            </a:r>
            <a:r>
              <a:rPr lang="en-US" sz="1400" b="1" dirty="0" smtClean="0"/>
              <a:t> de </a:t>
            </a:r>
            <a:r>
              <a:rPr lang="en-US" sz="1400" b="1" dirty="0" err="1" smtClean="0"/>
              <a:t>Escolas</a:t>
            </a:r>
            <a:r>
              <a:rPr lang="en-US" sz="1400" b="1" dirty="0" smtClean="0"/>
              <a:t> Ferreira de Castro,</a:t>
            </a:r>
            <a:r>
              <a:rPr lang="en-US" sz="1400" dirty="0" smtClean="0"/>
              <a:t> Portugal,</a:t>
            </a:r>
          </a:p>
          <a:p>
            <a:pPr>
              <a:buNone/>
            </a:pPr>
            <a:r>
              <a:rPr lang="en-US" sz="1400" dirty="0" smtClean="0"/>
              <a:t>         School Complex</a:t>
            </a:r>
          </a:p>
          <a:p>
            <a:pPr>
              <a:buNone/>
            </a:pPr>
            <a:endParaRPr lang="en-US" sz="1400" dirty="0" smtClean="0"/>
          </a:p>
          <a:p>
            <a:r>
              <a:rPr lang="en-US" sz="1400" b="1" dirty="0" err="1" smtClean="0"/>
              <a:t>Associazione</a:t>
            </a:r>
            <a:r>
              <a:rPr lang="en-US" sz="1400" b="1" dirty="0" smtClean="0"/>
              <a:t> COAT </a:t>
            </a:r>
            <a:r>
              <a:rPr lang="en-US" sz="1400" dirty="0" smtClean="0"/>
              <a:t>- Centro </a:t>
            </a:r>
            <a:r>
              <a:rPr lang="en-US" sz="1400" dirty="0" err="1" smtClean="0"/>
              <a:t>Orientamento</a:t>
            </a:r>
            <a:r>
              <a:rPr lang="en-US" sz="1400" dirty="0" smtClean="0"/>
              <a:t> </a:t>
            </a:r>
            <a:r>
              <a:rPr lang="en-US" sz="1400" dirty="0" err="1" smtClean="0"/>
              <a:t>Ausili</a:t>
            </a:r>
            <a:r>
              <a:rPr lang="en-US" sz="1400" dirty="0" smtClean="0"/>
              <a:t> </a:t>
            </a:r>
            <a:r>
              <a:rPr lang="en-US" sz="1400" dirty="0" err="1" smtClean="0"/>
              <a:t>Tecnologici</a:t>
            </a:r>
            <a:r>
              <a:rPr lang="en-US" sz="1400" dirty="0" smtClean="0"/>
              <a:t> </a:t>
            </a:r>
            <a:r>
              <a:rPr lang="en-US" sz="1400" dirty="0" err="1" smtClean="0"/>
              <a:t>Onlus</a:t>
            </a:r>
            <a:r>
              <a:rPr lang="en-US" sz="1400" dirty="0" smtClean="0"/>
              <a:t>, Italy,</a:t>
            </a:r>
          </a:p>
          <a:p>
            <a:pPr>
              <a:buNone/>
            </a:pPr>
            <a:r>
              <a:rPr lang="en-US" sz="1400" dirty="0" smtClean="0"/>
              <a:t>        Center for Orientation of Technological Assistance </a:t>
            </a:r>
          </a:p>
          <a:p>
            <a:pPr>
              <a:buNone/>
            </a:pPr>
            <a:endParaRPr lang="en-US" sz="1400" dirty="0" smtClean="0"/>
          </a:p>
          <a:p>
            <a:r>
              <a:rPr lang="en-US" sz="1400" b="1" dirty="0" err="1" smtClean="0"/>
              <a:t>Giunti</a:t>
            </a:r>
            <a:r>
              <a:rPr lang="en-US" sz="1400" b="1" dirty="0" smtClean="0"/>
              <a:t> O.S. Psychometrics SRL</a:t>
            </a:r>
            <a:r>
              <a:rPr lang="en-US" sz="1400" dirty="0" smtClean="0"/>
              <a:t>, Italy,</a:t>
            </a:r>
          </a:p>
          <a:p>
            <a:pPr>
              <a:buNone/>
            </a:pPr>
            <a:r>
              <a:rPr lang="en-US" sz="1400" dirty="0" smtClean="0"/>
              <a:t>        Publishing House of </a:t>
            </a:r>
            <a:r>
              <a:rPr lang="en-US" sz="1400" dirty="0" err="1" smtClean="0"/>
              <a:t>Psychodiagnostic</a:t>
            </a:r>
            <a:r>
              <a:rPr lang="en-US" sz="1400" dirty="0" smtClean="0"/>
              <a:t> Tools, in Florence. </a:t>
            </a:r>
            <a:r>
              <a:rPr lang="en-US" sz="1400" b="1" dirty="0" smtClean="0"/>
              <a:t> </a:t>
            </a:r>
            <a:endParaRPr lang="el-GR" sz="1400" b="1"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6632"/>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683568" y="116632"/>
            <a:ext cx="1656184" cy="5705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596064" cy="980728"/>
          </a:xfrm>
        </p:spPr>
        <p:txBody>
          <a:bodyPr>
            <a:normAutofit fontScale="90000"/>
          </a:bodyPr>
          <a:lstStyle/>
          <a:p>
            <a:pPr algn="ctr"/>
            <a:r>
              <a:rPr lang="en-US" sz="2000" b="1" dirty="0" smtClean="0"/>
              <a:t/>
            </a:r>
            <a:br>
              <a:rPr lang="en-US" sz="2000" b="1" dirty="0" smtClean="0"/>
            </a:br>
            <a:r>
              <a:rPr lang="en-US" sz="2000" b="1" dirty="0"/>
              <a:t/>
            </a:r>
            <a:br>
              <a:rPr lang="en-US" sz="2000" b="1" dirty="0"/>
            </a:br>
            <a:r>
              <a:rPr lang="en-US" sz="2000" b="1" dirty="0" smtClean="0"/>
              <a:t>GENERAL </a:t>
            </a:r>
            <a:r>
              <a:rPr lang="en-US" sz="2000" b="1" dirty="0" smtClean="0"/>
              <a:t>FRAMEWORK OF THE PROGRAM</a:t>
            </a:r>
            <a:endParaRPr lang="el-GR" sz="2000" b="1" dirty="0"/>
          </a:p>
        </p:txBody>
      </p:sp>
      <p:sp>
        <p:nvSpPr>
          <p:cNvPr id="3" name="2 - Θέση περιεχομένου"/>
          <p:cNvSpPr>
            <a:spLocks noGrp="1"/>
          </p:cNvSpPr>
          <p:nvPr>
            <p:ph idx="1"/>
          </p:nvPr>
        </p:nvSpPr>
        <p:spPr>
          <a:xfrm>
            <a:off x="251520" y="1412776"/>
            <a:ext cx="8229600" cy="5445224"/>
          </a:xfrm>
        </p:spPr>
        <p:txBody>
          <a:bodyPr>
            <a:normAutofit/>
          </a:bodyPr>
          <a:lstStyle/>
          <a:p>
            <a:pPr>
              <a:buNone/>
            </a:pPr>
            <a:endParaRPr lang="en-US" sz="2000" dirty="0" smtClean="0"/>
          </a:p>
          <a:p>
            <a:pPr algn="just">
              <a:buNone/>
            </a:pPr>
            <a:endParaRPr lang="en-US" sz="2000" b="1" dirty="0" smtClean="0"/>
          </a:p>
          <a:p>
            <a:r>
              <a:rPr lang="en-US" sz="1600" b="1" dirty="0" smtClean="0"/>
              <a:t>Bullying is a phenomenon that </a:t>
            </a:r>
            <a:r>
              <a:rPr lang="en-US" sz="1600" b="1" dirty="0" smtClean="0"/>
              <a:t>nowadays </a:t>
            </a:r>
            <a:r>
              <a:rPr lang="en-US" sz="1600" b="1" dirty="0" smtClean="0"/>
              <a:t>has reached alarming proportions in all European countries</a:t>
            </a:r>
          </a:p>
          <a:p>
            <a:pPr>
              <a:buNone/>
            </a:pPr>
            <a:r>
              <a:rPr lang="en-US" sz="1600" b="1" dirty="0" smtClean="0"/>
              <a:t> </a:t>
            </a:r>
          </a:p>
          <a:p>
            <a:r>
              <a:rPr lang="en-US" sz="1600" b="1" dirty="0" smtClean="0"/>
              <a:t>Many studies have been done </a:t>
            </a:r>
            <a:r>
              <a:rPr lang="en-US" sz="1600" b="1" dirty="0" smtClean="0"/>
              <a:t>on the dimensions </a:t>
            </a:r>
            <a:r>
              <a:rPr lang="en-US" sz="1600" b="1" dirty="0" smtClean="0"/>
              <a:t>of this phenomenon and its numerous effects on students</a:t>
            </a:r>
          </a:p>
          <a:p>
            <a:endParaRPr lang="en-US" sz="1600" b="1" dirty="0" smtClean="0"/>
          </a:p>
          <a:p>
            <a:r>
              <a:rPr lang="en-US" sz="1600" b="1" dirty="0" smtClean="0"/>
              <a:t>Common  finding of all studies is that this phenomenon is difficult to be controlled and prevented, mainly because very often students avoid reporting episodes of bullying for fear of provoking reactions</a:t>
            </a:r>
            <a:endParaRPr lang="el-GR" sz="1600" b="1"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991" y="116632"/>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539552" y="116632"/>
            <a:ext cx="1656184" cy="5705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747464"/>
            <a:ext cx="8812088" cy="2304256"/>
          </a:xfrm>
        </p:spPr>
        <p:txBody>
          <a:bodyPr>
            <a:normAutofit/>
          </a:bodyPr>
          <a:lstStyle/>
          <a:p>
            <a:pPr algn="ctr"/>
            <a:r>
              <a:rPr lang="en-US" sz="2800" dirty="0" smtClean="0"/>
              <a:t/>
            </a:r>
            <a:br>
              <a:rPr lang="en-US" sz="2800" dirty="0" smtClean="0"/>
            </a:br>
            <a:r>
              <a:rPr lang="en-US" sz="2800" dirty="0"/>
              <a:t/>
            </a:r>
            <a:br>
              <a:rPr lang="en-US" sz="2800" dirty="0"/>
            </a:br>
            <a:r>
              <a:rPr lang="en-US" sz="2800" dirty="0" smtClean="0"/>
              <a:t> </a:t>
            </a:r>
            <a:r>
              <a:rPr lang="en-US" sz="2000" b="1" dirty="0" smtClean="0">
                <a:solidFill>
                  <a:schemeClr val="accent1">
                    <a:lumMod val="75000"/>
                  </a:schemeClr>
                </a:solidFill>
              </a:rPr>
              <a:t>GENERAL FRAMEWORK OF THE PROGRAM</a:t>
            </a:r>
            <a:endParaRPr lang="el-GR" sz="2000" dirty="0"/>
          </a:p>
        </p:txBody>
      </p:sp>
      <p:sp>
        <p:nvSpPr>
          <p:cNvPr id="3" name="2 - Θέση περιεχομένου"/>
          <p:cNvSpPr>
            <a:spLocks noGrp="1"/>
          </p:cNvSpPr>
          <p:nvPr>
            <p:ph idx="1"/>
          </p:nvPr>
        </p:nvSpPr>
        <p:spPr>
          <a:xfrm>
            <a:off x="467544" y="1052736"/>
            <a:ext cx="8424936" cy="5589240"/>
          </a:xfrm>
        </p:spPr>
        <p:txBody>
          <a:bodyPr>
            <a:noAutofit/>
          </a:bodyPr>
          <a:lstStyle/>
          <a:p>
            <a:pPr algn="just">
              <a:buNone/>
            </a:pPr>
            <a:endParaRPr lang="en-US" sz="2000" b="1" dirty="0" smtClean="0">
              <a:solidFill>
                <a:schemeClr val="accent1">
                  <a:lumMod val="75000"/>
                </a:schemeClr>
              </a:solidFill>
            </a:endParaRPr>
          </a:p>
          <a:p>
            <a:endParaRPr lang="en-US" sz="1600" dirty="0" smtClean="0"/>
          </a:p>
          <a:p>
            <a:endParaRPr lang="en-US" sz="1600" dirty="0" smtClean="0"/>
          </a:p>
          <a:p>
            <a:r>
              <a:rPr lang="en-US" sz="1600" b="1" dirty="0" smtClean="0"/>
              <a:t>Managing bullying behaviors is even more difficult for children with Autism Spectrum Disorder (ASD) if they do not have the appropriate tools to recognize them and because of the lack of an organized supportive social network </a:t>
            </a:r>
          </a:p>
          <a:p>
            <a:pPr>
              <a:buNone/>
            </a:pPr>
            <a:endParaRPr lang="en-US" sz="1600" b="1" dirty="0" smtClean="0"/>
          </a:p>
          <a:p>
            <a:r>
              <a:rPr lang="en-US" sz="1600" b="1" dirty="0" smtClean="0"/>
              <a:t>The few studies existed on this subject show that the peculiarities of these children make them ideal victims, so that, compared to other students, they are four times more likely to be bullied in the school environment</a:t>
            </a:r>
          </a:p>
          <a:p>
            <a:pPr>
              <a:buNone/>
            </a:pPr>
            <a:endParaRPr lang="en-US" sz="1600" b="1" dirty="0" smtClean="0"/>
          </a:p>
          <a:p>
            <a:r>
              <a:rPr lang="en-US" sz="1600" b="1" dirty="0" smtClean="0"/>
              <a:t>More and more European countries are trying to adopt an integration education policy, but firstly they have to create a safe and appropriate environment for every pupil</a:t>
            </a:r>
            <a:endParaRPr lang="el-GR" sz="1600" b="1"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4624"/>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467544" y="188640"/>
            <a:ext cx="1656184" cy="5705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2000" b="1" dirty="0" smtClean="0"/>
              <a:t>OBJECTIVES OF THE PROGRAM</a:t>
            </a:r>
            <a:endParaRPr lang="el-GR" sz="2000" b="1" dirty="0"/>
          </a:p>
        </p:txBody>
      </p:sp>
      <p:sp>
        <p:nvSpPr>
          <p:cNvPr id="3" name="2 - Θέση περιεχομένου"/>
          <p:cNvSpPr>
            <a:spLocks noGrp="1"/>
          </p:cNvSpPr>
          <p:nvPr>
            <p:ph idx="1"/>
          </p:nvPr>
        </p:nvSpPr>
        <p:spPr/>
        <p:txBody>
          <a:bodyPr>
            <a:normAutofit/>
          </a:bodyPr>
          <a:lstStyle/>
          <a:p>
            <a:pPr algn="ctr">
              <a:buNone/>
            </a:pPr>
            <a:endParaRPr lang="en-US" sz="1600" dirty="0" smtClean="0"/>
          </a:p>
          <a:p>
            <a:pPr algn="ctr">
              <a:buNone/>
            </a:pPr>
            <a:r>
              <a:rPr lang="en-US" sz="1600" b="1" dirty="0" smtClean="0"/>
              <a:t>To prevent but also to treat cases of bullying towards students aged 10-14 with Autism Spectrum Disorder (ASD) - mainly with high-functioning autism </a:t>
            </a:r>
          </a:p>
          <a:p>
            <a:pPr algn="ctr"/>
            <a:endParaRPr lang="en-US" sz="1600" b="1" dirty="0" smtClean="0"/>
          </a:p>
          <a:p>
            <a:pPr algn="ctr">
              <a:buNone/>
            </a:pPr>
            <a:r>
              <a:rPr lang="en-US" sz="1600" b="1" dirty="0" smtClean="0"/>
              <a:t>To socially integrate students with autism spectrum disorder in the school and social environment,  in order to reduce and prevent the numerous episodes of bullying against this vulnerable group </a:t>
            </a:r>
          </a:p>
          <a:p>
            <a:pPr algn="ctr"/>
            <a:endParaRPr lang="en-US" sz="1600" b="1" dirty="0" smtClean="0"/>
          </a:p>
          <a:p>
            <a:pPr algn="ctr">
              <a:buNone/>
            </a:pPr>
            <a:r>
              <a:rPr lang="en-US" sz="1600" b="1" dirty="0" smtClean="0"/>
              <a:t>To involve all the main factors that frame the school and family life of children with ASD (Technical and Auxiliary Staff, Students, Parents and Teachers) in order to achieve their school and social integration</a:t>
            </a:r>
          </a:p>
          <a:p>
            <a:pPr algn="ctr">
              <a:buNone/>
            </a:pPr>
            <a:endParaRPr lang="en-US" sz="1600" b="1" dirty="0" smtClean="0"/>
          </a:p>
          <a:p>
            <a:pPr algn="ctr">
              <a:buNone/>
            </a:pPr>
            <a:r>
              <a:rPr lang="en-US" sz="1600" b="1" dirty="0" smtClean="0"/>
              <a:t>To achieve the expansion of the program’s results by including not only students with high functional autism but also all students being daily victims of bullying for different reasons (social, cultural or other) </a:t>
            </a:r>
            <a:endParaRPr lang="el-GR" sz="1600" b="1" dirty="0" smtClean="0"/>
          </a:p>
          <a:p>
            <a:pPr algn="ctr"/>
            <a:endParaRPr lang="el-GR" sz="16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88640"/>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467544" y="188640"/>
            <a:ext cx="1656184" cy="5705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0648"/>
            <a:ext cx="8229600" cy="1289298"/>
          </a:xfrm>
        </p:spPr>
        <p:txBody>
          <a:bodyPr>
            <a:normAutofit/>
          </a:bodyPr>
          <a:lstStyle/>
          <a:p>
            <a:pPr algn="ctr"/>
            <a:r>
              <a:rPr lang="en-US" sz="2000" b="1" dirty="0" smtClean="0"/>
              <a:t>MEANS TO ACHIEVE THE OBJECTIVES </a:t>
            </a:r>
            <a:r>
              <a:rPr lang="el-GR" sz="2800" b="1" dirty="0" smtClean="0"/>
              <a:t/>
            </a:r>
            <a:br>
              <a:rPr lang="el-GR" sz="2800" b="1" dirty="0" smtClean="0"/>
            </a:br>
            <a:endParaRPr lang="el-GR" sz="2800" dirty="0"/>
          </a:p>
        </p:txBody>
      </p:sp>
      <p:sp>
        <p:nvSpPr>
          <p:cNvPr id="3" name="2 - Θέση περιεχομένου"/>
          <p:cNvSpPr>
            <a:spLocks noGrp="1"/>
          </p:cNvSpPr>
          <p:nvPr>
            <p:ph idx="1"/>
          </p:nvPr>
        </p:nvSpPr>
        <p:spPr>
          <a:xfrm>
            <a:off x="251520" y="1196752"/>
            <a:ext cx="8507288" cy="4464496"/>
          </a:xfrm>
        </p:spPr>
        <p:txBody>
          <a:bodyPr>
            <a:noAutofit/>
          </a:bodyPr>
          <a:lstStyle/>
          <a:p>
            <a:pPr algn="just">
              <a:buNone/>
            </a:pPr>
            <a:endParaRPr lang="en-US" sz="2000" b="1" dirty="0" smtClean="0"/>
          </a:p>
          <a:p>
            <a:pPr algn="just">
              <a:buNone/>
            </a:pPr>
            <a:endParaRPr lang="el-GR" sz="2000" b="1" dirty="0" smtClean="0"/>
          </a:p>
          <a:p>
            <a:pPr marL="521208" indent="-457200" algn="just">
              <a:buAutoNum type="arabicPeriod"/>
            </a:pPr>
            <a:r>
              <a:rPr lang="en-US" sz="1600" b="1" dirty="0" smtClean="0"/>
              <a:t>Needs survey through questionnaires structured for students, parents, teachers and special education staff</a:t>
            </a:r>
          </a:p>
          <a:p>
            <a:pPr marL="521208" indent="-457200" algn="just">
              <a:buAutoNum type="arabicPeriod"/>
            </a:pPr>
            <a:endParaRPr lang="en-US" sz="1600" b="1" dirty="0" smtClean="0"/>
          </a:p>
          <a:p>
            <a:pPr marL="521208" indent="-457200" algn="just">
              <a:buAutoNum type="arabicPeriod"/>
            </a:pPr>
            <a:r>
              <a:rPr lang="en-US" sz="1600" b="1" dirty="0" smtClean="0"/>
              <a:t>Creation of a Toolbox that will allow the detection and diagnosis of Bullying and then the therapeutic intervention</a:t>
            </a:r>
          </a:p>
          <a:p>
            <a:pPr marL="521208" indent="-457200" algn="just">
              <a:buAutoNum type="arabicPeriod"/>
            </a:pPr>
            <a:endParaRPr lang="en-US" sz="1600" b="1" dirty="0" smtClean="0"/>
          </a:p>
          <a:p>
            <a:pPr marL="521208" indent="-457200" algn="just">
              <a:buAutoNum type="arabicPeriod"/>
            </a:pPr>
            <a:r>
              <a:rPr lang="en-US" sz="1600" b="1" dirty="0" smtClean="0"/>
              <a:t>Creation of good practices that can be adopted by European countries in order to properly combat the various types of discrimination</a:t>
            </a:r>
          </a:p>
          <a:p>
            <a:pPr marL="521208" indent="-457200" algn="just">
              <a:buAutoNum type="arabicPeriod"/>
            </a:pPr>
            <a:endParaRPr lang="en-US" sz="1600" b="1" dirty="0" smtClean="0"/>
          </a:p>
          <a:p>
            <a:pPr marL="521208" indent="-457200" algn="just">
              <a:buAutoNum type="arabicPeriod"/>
            </a:pPr>
            <a:r>
              <a:rPr lang="en-US" sz="1600" b="1" dirty="0" smtClean="0"/>
              <a:t>Educational Activities: Teaching Methods Based on Active Involvement &amp; Dramatization (Gestalt Method) </a:t>
            </a:r>
          </a:p>
          <a:p>
            <a:pPr marL="521208" indent="-457200" algn="just">
              <a:buAutoNum type="arabicPeriod"/>
            </a:pPr>
            <a:endParaRPr lang="en-US" sz="1600" b="1" dirty="0" smtClean="0"/>
          </a:p>
          <a:p>
            <a:pPr marL="521208" indent="-457200" algn="just">
              <a:buAutoNum type="arabicPeriod"/>
            </a:pPr>
            <a:r>
              <a:rPr lang="en-US" sz="1600" b="1" dirty="0" smtClean="0"/>
              <a:t>A printed publication: a guide about the bullying situation in partner’s countries translated in Greek language</a:t>
            </a:r>
          </a:p>
          <a:p>
            <a:pPr marL="521208" indent="-457200" algn="just">
              <a:buNone/>
            </a:pPr>
            <a:r>
              <a:rPr lang="en-US" sz="1600" dirty="0" smtClean="0"/>
              <a:t> </a:t>
            </a:r>
            <a:endParaRPr lang="el-GR" sz="1600" b="1" dirty="0" smtClean="0"/>
          </a:p>
          <a:p>
            <a:pPr algn="just"/>
            <a:endParaRPr lang="el-GR" sz="1600" b="1" dirty="0" smtClean="0"/>
          </a:p>
          <a:p>
            <a:pPr algn="just">
              <a:buNone/>
            </a:pPr>
            <a:endParaRPr lang="el-GR" sz="1600" b="1" dirty="0" smtClean="0"/>
          </a:p>
          <a:p>
            <a:pPr algn="just"/>
            <a:endParaRPr lang="el-GR" sz="2000" b="1" dirty="0" smtClean="0"/>
          </a:p>
          <a:p>
            <a:pPr algn="just">
              <a:buNone/>
            </a:pPr>
            <a:endParaRPr lang="el-GR" sz="2000" b="1" dirty="0" smtClean="0"/>
          </a:p>
          <a:p>
            <a:pPr algn="just"/>
            <a:endParaRPr lang="el-GR" sz="2000" b="1" dirty="0" smtClean="0"/>
          </a:p>
          <a:p>
            <a:endParaRPr lang="el-GR" sz="20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0098" y="59274"/>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683568" y="59274"/>
            <a:ext cx="1656184" cy="5705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6632" y="260648"/>
            <a:ext cx="10108232" cy="1034752"/>
          </a:xfrm>
        </p:spPr>
        <p:txBody>
          <a:bodyPr/>
          <a:lstStyle/>
          <a:p>
            <a:pPr algn="ctr"/>
            <a:r>
              <a:rPr lang="el-GR" dirty="0" smtClean="0"/>
              <a:t>	</a:t>
            </a:r>
            <a:r>
              <a:rPr lang="en-US" sz="2000" b="1" dirty="0" smtClean="0"/>
              <a:t>INTELLECTUAL OUTPUTS</a:t>
            </a:r>
            <a:endParaRPr lang="el-GR" sz="2000" b="1" dirty="0"/>
          </a:p>
        </p:txBody>
      </p:sp>
      <p:sp>
        <p:nvSpPr>
          <p:cNvPr id="3" name="2 - Θέση περιεχομένου"/>
          <p:cNvSpPr>
            <a:spLocks noGrp="1"/>
          </p:cNvSpPr>
          <p:nvPr>
            <p:ph idx="1"/>
          </p:nvPr>
        </p:nvSpPr>
        <p:spPr/>
        <p:txBody>
          <a:bodyPr>
            <a:normAutofit/>
          </a:bodyPr>
          <a:lstStyle/>
          <a:p>
            <a:pPr>
              <a:buNone/>
            </a:pPr>
            <a:r>
              <a:rPr lang="en-US" sz="1800" b="1" dirty="0" smtClean="0"/>
              <a:t>IO1: NEEDS ANALYSIS &amp; FIELD RESEARCH </a:t>
            </a:r>
          </a:p>
          <a:p>
            <a:pPr>
              <a:buNone/>
            </a:pPr>
            <a:endParaRPr lang="en-US" sz="1800" b="1" dirty="0" smtClean="0"/>
          </a:p>
          <a:p>
            <a:r>
              <a:rPr lang="en-US" sz="1600" dirty="0" smtClean="0"/>
              <a:t>Conducting research regarding the theories, practices and policies applied in our country about bullying </a:t>
            </a:r>
          </a:p>
          <a:p>
            <a:pPr>
              <a:buNone/>
            </a:pPr>
            <a:endParaRPr lang="en-US" sz="1600" dirty="0" smtClean="0"/>
          </a:p>
          <a:p>
            <a:r>
              <a:rPr lang="en-US" sz="1600" dirty="0" smtClean="0"/>
              <a:t>Distribution of questionnaires to investigate the needs, knowledge &amp; experiences regarding bullying towards children with ASD to: </a:t>
            </a:r>
          </a:p>
          <a:p>
            <a:pPr>
              <a:buNone/>
            </a:pPr>
            <a:r>
              <a:rPr lang="en-US" sz="1600" dirty="0" smtClean="0"/>
              <a:t>      a. teachers </a:t>
            </a:r>
          </a:p>
          <a:p>
            <a:pPr>
              <a:buNone/>
            </a:pPr>
            <a:r>
              <a:rPr lang="en-US" sz="1600" dirty="0" smtClean="0"/>
              <a:t>      b. support staff </a:t>
            </a:r>
          </a:p>
          <a:p>
            <a:pPr>
              <a:buNone/>
            </a:pPr>
            <a:r>
              <a:rPr lang="en-US" sz="1600" dirty="0" smtClean="0"/>
              <a:t>      c. parents </a:t>
            </a:r>
          </a:p>
          <a:p>
            <a:pPr>
              <a:buNone/>
            </a:pPr>
            <a:r>
              <a:rPr lang="en-US" sz="1600" dirty="0" smtClean="0"/>
              <a:t>      d. students</a:t>
            </a:r>
          </a:p>
          <a:p>
            <a:pPr>
              <a:buNone/>
            </a:pPr>
            <a:r>
              <a:rPr lang="en-US" sz="1600" dirty="0" smtClean="0"/>
              <a:t> </a:t>
            </a:r>
          </a:p>
          <a:p>
            <a:r>
              <a:rPr lang="en-US" sz="1600" dirty="0" smtClean="0"/>
              <a:t>Writing a transnational study utilizing all the above data of the research and drawing conclusions indicative of </a:t>
            </a:r>
            <a:r>
              <a:rPr lang="en-US" sz="1600" dirty="0" smtClean="0"/>
              <a:t>the attitude of those involved </a:t>
            </a:r>
            <a:r>
              <a:rPr lang="en-US" sz="1600" dirty="0" smtClean="0"/>
              <a:t>in the issue of bullying towards students with ASD, based on statistical data </a:t>
            </a:r>
            <a:endParaRPr lang="el-GR" sz="16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16632"/>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683568" y="116632"/>
            <a:ext cx="1656184" cy="5705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sz="1600" b="1" dirty="0" smtClean="0"/>
              <a:t>IO2: TRAINING COURSE MATERIALS </a:t>
            </a:r>
          </a:p>
          <a:p>
            <a:pPr>
              <a:buNone/>
            </a:pPr>
            <a:r>
              <a:rPr lang="en-US" sz="1600" dirty="0" smtClean="0"/>
              <a:t>       Educational Activities: Teaching methods based on Active participation of all involved &amp; Dramatization (Gestalt method) </a:t>
            </a:r>
          </a:p>
          <a:p>
            <a:endParaRPr lang="en-US" sz="1600" dirty="0" smtClean="0"/>
          </a:p>
          <a:p>
            <a:r>
              <a:rPr lang="en-US" sz="1600" b="1" dirty="0" smtClean="0"/>
              <a:t>IO3: Against Bubble TOOLKIT </a:t>
            </a:r>
          </a:p>
          <a:p>
            <a:pPr>
              <a:buNone/>
            </a:pPr>
            <a:r>
              <a:rPr lang="en-US" sz="1600" dirty="0" smtClean="0"/>
              <a:t>       Creation of a Toolbox for the detection, diagnosis of Bullying and the relevant therapeutic intervention </a:t>
            </a:r>
          </a:p>
          <a:p>
            <a:endParaRPr lang="en-US" sz="1600" dirty="0" smtClean="0"/>
          </a:p>
          <a:p>
            <a:r>
              <a:rPr lang="en-US" sz="1600" b="1" dirty="0" smtClean="0"/>
              <a:t>IO4: PEDAGOGICAL MODEL </a:t>
            </a:r>
          </a:p>
          <a:p>
            <a:pPr>
              <a:buNone/>
            </a:pPr>
            <a:r>
              <a:rPr lang="en-US" sz="1600" dirty="0" smtClean="0"/>
              <a:t>       Good practices that are successfully applied in European countries to combat discrimination and to ensure the integration of all students in school and social context </a:t>
            </a:r>
            <a:endParaRPr lang="el-GR" sz="1600" dirty="0"/>
          </a:p>
        </p:txBody>
      </p:sp>
      <p:sp>
        <p:nvSpPr>
          <p:cNvPr id="4" name="3 - Τίτλος"/>
          <p:cNvSpPr>
            <a:spLocks noGrp="1"/>
          </p:cNvSpPr>
          <p:nvPr>
            <p:ph type="title"/>
          </p:nvPr>
        </p:nvSpPr>
        <p:spPr/>
        <p:txBody>
          <a:bodyPr>
            <a:normAutofit/>
          </a:bodyPr>
          <a:lstStyle/>
          <a:p>
            <a:pPr algn="ctr"/>
            <a:r>
              <a:rPr lang="en-US" sz="2000" b="1" dirty="0" smtClean="0"/>
              <a:t>INTELLECTUAL OUTPUTS</a:t>
            </a:r>
            <a:endParaRPr lang="el-GR" sz="2000" dirty="0"/>
          </a:p>
        </p:txBody>
      </p:sp>
      <p:pic>
        <p:nvPicPr>
          <p:cNvPr id="5"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60648"/>
            <a:ext cx="2181225" cy="617220"/>
          </a:xfrm>
          <a:prstGeom prst="rect">
            <a:avLst/>
          </a:prstGeom>
          <a:noFill/>
          <a:ln>
            <a:noFill/>
          </a:ln>
        </p:spPr>
      </p:pic>
      <p:pic>
        <p:nvPicPr>
          <p:cNvPr id="6" name="Obraz 3"/>
          <p:cNvPicPr>
            <a:picLocks noChangeAspect="1"/>
          </p:cNvPicPr>
          <p:nvPr/>
        </p:nvPicPr>
        <p:blipFill>
          <a:blip r:embed="rId3"/>
          <a:stretch>
            <a:fillRect/>
          </a:stretch>
        </p:blipFill>
        <p:spPr>
          <a:xfrm>
            <a:off x="827584" y="260648"/>
            <a:ext cx="1656184" cy="57057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1103</TotalTime>
  <Words>621</Words>
  <Application>Microsoft Office PowerPoint</Application>
  <PresentationFormat>Προβολή στην οθόνη (4:3)</PresentationFormat>
  <Paragraphs>107</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Διαστημικό</vt:lpstr>
      <vt:lpstr>  Against BUBBLE</vt:lpstr>
      <vt:lpstr>  1. Spain     2. Greece    3. Poland     4. Italy    5. Portugal </vt:lpstr>
      <vt:lpstr>PROGRAM PARTNERS</vt:lpstr>
      <vt:lpstr>  GENERAL FRAMEWORK OF THE PROGRAM</vt:lpstr>
      <vt:lpstr>   GENERAL FRAMEWORK OF THE PROGRAM</vt:lpstr>
      <vt:lpstr>OBJECTIVES OF THE PROGRAM</vt:lpstr>
      <vt:lpstr>MEANS TO ACHIEVE THE OBJECTIVES  </vt:lpstr>
      <vt:lpstr> INTELLECTUAL OUTPUTS</vt:lpstr>
      <vt:lpstr>INTELLECTUAL OUTPUTS</vt:lpstr>
      <vt:lpstr>Bubble – KICK OFF MEETING IN PERUGIA</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Ιωάννα</cp:lastModifiedBy>
  <cp:revision>92</cp:revision>
  <dcterms:created xsi:type="dcterms:W3CDTF">2019-12-09T09:16:38Z</dcterms:created>
  <dcterms:modified xsi:type="dcterms:W3CDTF">2021-03-03T08:46:06Z</dcterms:modified>
</cp:coreProperties>
</file>